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1.xml" ContentType="application/vnd.openxmlformats-officedocument.presentationml.notesSlide+xml"/>
  <Override PartName="/ppt/charts/chart8.xml" ContentType="application/vnd.openxmlformats-officedocument.drawingml.chart+xml"/>
  <Override PartName="/ppt/drawings/drawing1.xml" ContentType="application/vnd.openxmlformats-officedocument.drawingml.chartshapes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drawings/drawing2.xml" ContentType="application/vnd.openxmlformats-officedocument.drawingml.chartshapes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6" r:id="rId1"/>
  </p:sldMasterIdLst>
  <p:notesMasterIdLst>
    <p:notesMasterId r:id="rId31"/>
  </p:notesMasterIdLst>
  <p:sldIdLst>
    <p:sldId id="256" r:id="rId2"/>
    <p:sldId id="280" r:id="rId3"/>
    <p:sldId id="257" r:id="rId4"/>
    <p:sldId id="273" r:id="rId5"/>
    <p:sldId id="274" r:id="rId6"/>
    <p:sldId id="275" r:id="rId7"/>
    <p:sldId id="276" r:id="rId8"/>
    <p:sldId id="278" r:id="rId9"/>
    <p:sldId id="258" r:id="rId10"/>
    <p:sldId id="259" r:id="rId11"/>
    <p:sldId id="260" r:id="rId12"/>
    <p:sldId id="261" r:id="rId13"/>
    <p:sldId id="263" r:id="rId14"/>
    <p:sldId id="285" r:id="rId15"/>
    <p:sldId id="264" r:id="rId16"/>
    <p:sldId id="262" r:id="rId17"/>
    <p:sldId id="277" r:id="rId18"/>
    <p:sldId id="282" r:id="rId19"/>
    <p:sldId id="271" r:id="rId20"/>
    <p:sldId id="287" r:id="rId21"/>
    <p:sldId id="288" r:id="rId22"/>
    <p:sldId id="289" r:id="rId23"/>
    <p:sldId id="272" r:id="rId24"/>
    <p:sldId id="283" r:id="rId25"/>
    <p:sldId id="267" r:id="rId26"/>
    <p:sldId id="286" r:id="rId27"/>
    <p:sldId id="279" r:id="rId28"/>
    <p:sldId id="266" r:id="rId29"/>
    <p:sldId id="284" r:id="rId30"/>
  </p:sldIdLst>
  <p:sldSz cx="10691813" cy="756285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3714" autoAdjust="0"/>
  </p:normalViewPr>
  <p:slideViewPr>
    <p:cSldViewPr>
      <p:cViewPr>
        <p:scale>
          <a:sx n="100" d="100"/>
          <a:sy n="100" d="100"/>
        </p:scale>
        <p:origin x="-618" y="-120"/>
      </p:cViewPr>
      <p:guideLst>
        <p:guide orient="horz" pos="2382"/>
        <p:guide pos="33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85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0.0,</c:formatCode>
                <c:ptCount val="1"/>
                <c:pt idx="0">
                  <c:v>393052959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gradFill>
              <a:gsLst>
                <a:gs pos="14000">
                  <a:srgbClr val="03D4A8"/>
                </a:gs>
                <a:gs pos="38000">
                  <a:srgbClr val="21D6E0"/>
                </a:gs>
                <a:gs pos="77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0.0,</c:formatCode>
                <c:ptCount val="1"/>
                <c:pt idx="0">
                  <c:v>394851895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Источники</c:v>
                </c:pt>
              </c:strCache>
            </c:strRef>
          </c:tx>
          <c:spPr>
            <a:gradFill flip="none" rotWithShape="1"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path path="shape">
                <a:fillToRect l="50000" t="50000" r="50000" b="50000"/>
              </a:path>
              <a:tileRect/>
            </a:gradFill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0.0,</c:formatCode>
                <c:ptCount val="1"/>
                <c:pt idx="0">
                  <c:v>-1798936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6"/>
        <c:gapDepth val="180"/>
        <c:shape val="cylinder"/>
        <c:axId val="36520704"/>
        <c:axId val="36522240"/>
        <c:axId val="0"/>
      </c:bar3DChart>
      <c:catAx>
        <c:axId val="365207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6522240"/>
        <c:crosses val="autoZero"/>
        <c:auto val="1"/>
        <c:lblAlgn val="ctr"/>
        <c:lblOffset val="100"/>
        <c:noMultiLvlLbl val="0"/>
      </c:catAx>
      <c:valAx>
        <c:axId val="36522240"/>
        <c:scaling>
          <c:orientation val="minMax"/>
          <c:min val="0"/>
        </c:scaling>
        <c:delete val="0"/>
        <c:axPos val="l"/>
        <c:numFmt formatCode="0.0," sourceLinked="1"/>
        <c:majorTickMark val="out"/>
        <c:minorTickMark val="none"/>
        <c:tickLblPos val="nextTo"/>
        <c:txPr>
          <a:bodyPr/>
          <a:lstStyle/>
          <a:p>
            <a:pPr>
              <a:defRPr sz="1200" baseline="0"/>
            </a:pPr>
            <a:endParaRPr lang="ru-RU"/>
          </a:p>
        </c:txPr>
        <c:crossAx val="36520704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400" baseline="0"/>
            </a:pPr>
            <a:endParaRPr lang="ru-RU"/>
          </a:p>
        </c:txPr>
      </c:dTable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43635170603674E-2"/>
          <c:y val="0.15389180519101778"/>
          <c:w val="0.58526080463492747"/>
          <c:h val="0.7588830562846311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 prst="convex"/>
              <a:bevelB prst="convex"/>
            </a:sp3d>
          </c:spPr>
          <c:explosion val="8"/>
          <c:dPt>
            <c:idx val="0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 prst="convex"/>
                <a:bevelB prst="convex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775-454E-B6B2-522F86E5E0AF}"/>
              </c:ext>
            </c:extLst>
          </c:dPt>
          <c:dPt>
            <c:idx val="1"/>
            <c:bubble3D val="0"/>
            <c:spPr>
              <a:solidFill>
                <a:srgbClr val="441D61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 prst="convex"/>
                <a:bevelB prst="convex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775-454E-B6B2-522F86E5E0AF}"/>
              </c:ext>
            </c:extLst>
          </c:dPt>
          <c:dPt>
            <c:idx val="2"/>
            <c:bubble3D val="0"/>
            <c:spPr>
              <a:solidFill>
                <a:srgbClr val="CC0000"/>
              </a:solidFill>
              <a:ln>
                <a:solidFill>
                  <a:srgbClr val="C00000"/>
                </a:solidFill>
              </a:ln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 prst="convex"/>
                <a:bevelB prst="convex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775-454E-B6B2-522F86E5E0AF}"/>
              </c:ext>
            </c:extLst>
          </c:dPt>
          <c:dPt>
            <c:idx val="3"/>
            <c:bubble3D val="0"/>
            <c:spPr>
              <a:solidFill>
                <a:srgbClr val="00FF99"/>
              </a:solidFill>
              <a:ln>
                <a:solidFill>
                  <a:srgbClr val="66FFCC"/>
                </a:solidFill>
              </a:ln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 prst="convex"/>
                <a:bevelB prst="convex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775-454E-B6B2-522F86E5E0AF}"/>
              </c:ext>
            </c:extLst>
          </c:dPt>
          <c:dPt>
            <c:idx val="4"/>
            <c:bubble3D val="0"/>
            <c:spPr>
              <a:solidFill>
                <a:srgbClr val="CC00FF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 prst="convex"/>
                <a:bevelB prst="convex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E775-454E-B6B2-522F86E5E0AF}"/>
              </c:ext>
            </c:extLst>
          </c:dPt>
          <c:dPt>
            <c:idx val="5"/>
            <c:bubble3D val="0"/>
            <c:spPr>
              <a:solidFill>
                <a:srgbClr val="0070C0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 prst="convex"/>
                <a:bevelB prst="convex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E775-454E-B6B2-522F86E5E0AF}"/>
              </c:ext>
            </c:extLst>
          </c:dPt>
          <c:dPt>
            <c:idx val="6"/>
            <c:bubble3D val="0"/>
            <c:spPr>
              <a:solidFill>
                <a:srgbClr val="FF6600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 prst="convex"/>
                <a:bevelB prst="convex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E775-454E-B6B2-522F86E5E0AF}"/>
              </c:ext>
            </c:extLst>
          </c:dPt>
          <c:dLbls>
            <c:dLbl>
              <c:idx val="0"/>
              <c:layout>
                <c:manualLayout>
                  <c:x val="-0.23036273781742422"/>
                  <c:y val="-0.214293950032064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1346353513665048E-3"/>
                  <c:y val="5.83667532742286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5517713815516713E-4"/>
                  <c:y val="7.51200936155020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0487222594219623E-2"/>
                  <c:y val="-3.75681125501629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0070837049201758E-2"/>
                  <c:y val="-4.8317499355401736E-2"/>
                </c:manualLayout>
              </c:layout>
              <c:tx>
                <c:rich>
                  <a:bodyPr/>
                  <a:lstStyle/>
                  <a:p>
                    <a:pPr>
                      <a:defRPr sz="1600" b="1" i="1" baseline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600" baseline="0" dirty="0" smtClean="0"/>
                      <a:t>51118,9</a:t>
                    </a:r>
                    <a:endParaRPr lang="en-US" sz="16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8.7930883639545064E-3"/>
                  <c:y val="-2.53853893263341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0415135608048994E-2"/>
                  <c:y val="-8.56620005832604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 i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Расходы на оплату труда с начислениями на неё  </c:v>
                </c:pt>
                <c:pt idx="1">
                  <c:v>Закупки товаров, работ и услуг</c:v>
                </c:pt>
                <c:pt idx="2">
                  <c:v>Социальное обеспечение и иные выплаты населению  </c:v>
                </c:pt>
                <c:pt idx="3">
                  <c:v>Капитальные вложения в объекты муниципальной собственности</c:v>
                </c:pt>
                <c:pt idx="4">
                  <c:v>Межбюджетные трансферты (финансовая помощь бюджетам сельских поселений) </c:v>
                </c:pt>
                <c:pt idx="5">
                  <c:v>Субсидии теплоснабжающим организациям</c:v>
                </c:pt>
                <c:pt idx="6">
                  <c:v>Коммунальные услуги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208124.5</c:v>
                </c:pt>
                <c:pt idx="1">
                  <c:v>57728.4</c:v>
                </c:pt>
                <c:pt idx="2">
                  <c:v>9496.2999999999993</c:v>
                </c:pt>
                <c:pt idx="3">
                  <c:v>33565.800000000003</c:v>
                </c:pt>
                <c:pt idx="4">
                  <c:v>51118.9</c:v>
                </c:pt>
                <c:pt idx="5">
                  <c:v>5321.9</c:v>
                </c:pt>
                <c:pt idx="6">
                  <c:v>26496.2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E775-454E-B6B2-522F86E5E0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1613768567917138"/>
          <c:y val="0.15362671332750072"/>
          <c:w val="0.375293247382396"/>
          <c:h val="0.83146287444548017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baseline="0"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Социальная политика</c:v>
                </c:pt>
                <c:pt idx="1">
                  <c:v>Культура</c:v>
                </c:pt>
                <c:pt idx="2">
                  <c:v>Здравоохранение</c:v>
                </c:pt>
                <c:pt idx="3">
                  <c:v>Физическая культура и спорт</c:v>
                </c:pt>
                <c:pt idx="4">
                  <c:v>Образование</c:v>
                </c:pt>
              </c:strCache>
            </c:strRef>
          </c:cat>
          <c:val>
            <c:numRef>
              <c:f>Лист1!$B$2:$B$6</c:f>
              <c:numCache>
                <c:formatCode>0.0,</c:formatCode>
                <c:ptCount val="5"/>
                <c:pt idx="0">
                  <c:v>17317306</c:v>
                </c:pt>
                <c:pt idx="1">
                  <c:v>20882521</c:v>
                </c:pt>
                <c:pt idx="2">
                  <c:v>624994</c:v>
                </c:pt>
                <c:pt idx="3">
                  <c:v>156700</c:v>
                </c:pt>
                <c:pt idx="4">
                  <c:v>211914351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Социальная политика</c:v>
                </c:pt>
                <c:pt idx="1">
                  <c:v>Культура</c:v>
                </c:pt>
                <c:pt idx="2">
                  <c:v>Здравоохранение</c:v>
                </c:pt>
                <c:pt idx="3">
                  <c:v>Физическая культура и спорт</c:v>
                </c:pt>
                <c:pt idx="4">
                  <c:v>Образование</c:v>
                </c:pt>
              </c:strCache>
            </c:strRef>
          </c:cat>
          <c:val>
            <c:numRef>
              <c:f>Лист1!$C$2:$C$6</c:f>
              <c:numCache>
                <c:formatCode>0.0,</c:formatCode>
                <c:ptCount val="5"/>
                <c:pt idx="0">
                  <c:v>16592267</c:v>
                </c:pt>
                <c:pt idx="1">
                  <c:v>20331146</c:v>
                </c:pt>
                <c:pt idx="2">
                  <c:v>504819</c:v>
                </c:pt>
                <c:pt idx="3">
                  <c:v>89381</c:v>
                </c:pt>
                <c:pt idx="4">
                  <c:v>202703809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3809920"/>
        <c:axId val="33811456"/>
        <c:axId val="0"/>
      </c:bar3DChart>
      <c:catAx>
        <c:axId val="33809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3811456"/>
        <c:crosses val="autoZero"/>
        <c:auto val="1"/>
        <c:lblAlgn val="ctr"/>
        <c:lblOffset val="100"/>
        <c:noMultiLvlLbl val="0"/>
      </c:catAx>
      <c:valAx>
        <c:axId val="33811456"/>
        <c:scaling>
          <c:orientation val="minMax"/>
        </c:scaling>
        <c:delete val="0"/>
        <c:axPos val="l"/>
        <c:majorGridlines/>
        <c:numFmt formatCode="0.0," sourceLinked="1"/>
        <c:majorTickMark val="none"/>
        <c:minorTickMark val="none"/>
        <c:tickLblPos val="nextTo"/>
        <c:txPr>
          <a:bodyPr/>
          <a:lstStyle/>
          <a:p>
            <a:pPr>
              <a:defRPr sz="1200" b="1" baseline="0"/>
            </a:pPr>
            <a:endParaRPr lang="ru-RU"/>
          </a:p>
        </c:txPr>
        <c:crossAx val="33809920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400" b="1" baseline="0"/>
            </a:pPr>
            <a:endParaRPr lang="ru-RU"/>
          </a:p>
        </c:txPr>
      </c:dTable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4"/>
          <c:dPt>
            <c:idx val="2"/>
            <c:bubble3D val="0"/>
            <c:spPr>
              <a:solidFill>
                <a:srgbClr val="00B050"/>
              </a:solidFill>
              <a:effectLst>
                <a:innerShdw blurRad="63500" dist="50800">
                  <a:schemeClr val="tx1">
                    <a:alpha val="51000"/>
                  </a:schemeClr>
                </a:innerShdw>
              </a:effectLst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47,1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44,8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b="0" i="1" baseline="0"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Дотации</c:v>
                </c:pt>
                <c:pt idx="1">
                  <c:v>Прочие иные межбюджетные трансферты на покрытие первоочередных расходов</c:v>
                </c:pt>
                <c:pt idx="2">
                  <c:v>Межбюджетные трансферты на осуществление дорожной деятельности в отношения автомобильных дорог местного значения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24081.3</c:v>
                </c:pt>
                <c:pt idx="1">
                  <c:v>22891.3</c:v>
                </c:pt>
                <c:pt idx="2">
                  <c:v>4146.3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334076362914316"/>
          <c:y val="6.9678118630734531E-2"/>
          <c:w val="0.33214544624003434"/>
          <c:h val="0.92839885044949599"/>
        </c:manualLayout>
      </c:layout>
      <c:overlay val="0"/>
      <c:spPr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  <c:txPr>
        <a:bodyPr/>
        <a:lstStyle/>
        <a:p>
          <a:pPr>
            <a:defRPr b="0" i="1" baseline="0">
              <a:solidFill>
                <a:schemeClr val="dk1"/>
              </a:solidFill>
              <a:latin typeface="Times New Roman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5967192275793647"/>
          <c:y val="2.4307559016740074E-2"/>
          <c:w val="0.64032807724206353"/>
          <c:h val="0.717331138834036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0.0,</c:formatCode>
                <c:ptCount val="2"/>
                <c:pt idx="0">
                  <c:v>78969853</c:v>
                </c:pt>
                <c:pt idx="1">
                  <c:v>315059414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Лист1!$C$2:$C$3</c:f>
              <c:numCache>
                <c:formatCode>0.0,</c:formatCode>
                <c:ptCount val="2"/>
                <c:pt idx="0">
                  <c:v>80438286</c:v>
                </c:pt>
                <c:pt idx="1">
                  <c:v>312614673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axId val="33692672"/>
        <c:axId val="33911552"/>
      </c:barChart>
      <c:catAx>
        <c:axId val="33692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3911552"/>
        <c:crosses val="autoZero"/>
        <c:auto val="1"/>
        <c:lblAlgn val="ctr"/>
        <c:lblOffset val="100"/>
        <c:noMultiLvlLbl val="0"/>
      </c:catAx>
      <c:valAx>
        <c:axId val="33911552"/>
        <c:scaling>
          <c:orientation val="minMax"/>
        </c:scaling>
        <c:delete val="0"/>
        <c:axPos val="l"/>
        <c:majorGridlines/>
        <c:numFmt formatCode="0.0," sourceLinked="1"/>
        <c:majorTickMark val="none"/>
        <c:minorTickMark val="none"/>
        <c:tickLblPos val="nextTo"/>
        <c:crossAx val="3369267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1400" baseline="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hart>
    <c:autoTitleDeleted val="1"/>
    <c:view3D>
      <c:rotX val="7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951708208131913"/>
          <c:y val="0.14676872553132569"/>
          <c:w val="0.96992151604171462"/>
          <c:h val="0.43679806721309572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Назначено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0937630530285609E-2"/>
                  <c:y val="2.63237749702769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5704267139999095E-3"/>
                  <c:y val="-1.05295099881107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93763053028560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67203816285701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6406445795428416E-2"/>
                  <c:y val="-2.63237749702769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Налог на доходы физических  лиц</c:v>
                </c:pt>
                <c:pt idx="1">
                  <c:v>Акцизы по подакцизным товарам (продукции), производимым на территории Рссийской Федерации</c:v>
                </c:pt>
                <c:pt idx="2">
                  <c:v>Налог, взимаемый в связи с применением упрощенной системы налогообложения</c:v>
                </c:pt>
                <c:pt idx="3">
                  <c:v>Единый налог на вмененный доход для отдельных видов деятельности</c:v>
                </c:pt>
                <c:pt idx="4">
                  <c:v>госпошлина</c:v>
                </c:pt>
              </c:strCache>
            </c:strRef>
          </c:cat>
          <c:val>
            <c:numRef>
              <c:f>Лист1!$B$2:$B$6</c:f>
              <c:numCache>
                <c:formatCode>0.0,</c:formatCode>
                <c:ptCount val="5"/>
                <c:pt idx="0">
                  <c:v>62096900</c:v>
                </c:pt>
                <c:pt idx="1">
                  <c:v>5027410</c:v>
                </c:pt>
                <c:pt idx="2">
                  <c:v>414000</c:v>
                </c:pt>
                <c:pt idx="3">
                  <c:v>440000</c:v>
                </c:pt>
                <c:pt idx="4">
                  <c:v>100000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4688152651428045E-3"/>
                  <c:y val="2.63237749702769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5704267139999095E-3"/>
                  <c:y val="2.63237749702769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67203816285701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203222897714208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6406445795428416E-2"/>
                  <c:y val="1.05295099881107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Налог на доходы физических  лиц</c:v>
                </c:pt>
                <c:pt idx="1">
                  <c:v>Акцизы по подакцизным товарам (продукции), производимым на территории Рссийской Федерации</c:v>
                </c:pt>
                <c:pt idx="2">
                  <c:v>Налог, взимаемый в связи с применением упрощенной системы налогообложения</c:v>
                </c:pt>
                <c:pt idx="3">
                  <c:v>Единый налог на вмененный доход для отдельных видов деятельности</c:v>
                </c:pt>
                <c:pt idx="4">
                  <c:v>госпошлина</c:v>
                </c:pt>
              </c:strCache>
            </c:strRef>
          </c:cat>
          <c:val>
            <c:numRef>
              <c:f>Лист1!$C$2:$C$6</c:f>
              <c:numCache>
                <c:formatCode>0.0,</c:formatCode>
                <c:ptCount val="5"/>
                <c:pt idx="0">
                  <c:v>62843686</c:v>
                </c:pt>
                <c:pt idx="1">
                  <c:v>4935242</c:v>
                </c:pt>
                <c:pt idx="2">
                  <c:v>444227</c:v>
                </c:pt>
                <c:pt idx="3">
                  <c:v>444133</c:v>
                </c:pt>
                <c:pt idx="4">
                  <c:v>112956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37965824"/>
        <c:axId val="37967360"/>
        <c:axId val="0"/>
      </c:bar3DChart>
      <c:catAx>
        <c:axId val="3796582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ru-RU"/>
          </a:p>
        </c:txPr>
        <c:crossAx val="37967360"/>
        <c:crosses val="autoZero"/>
        <c:auto val="1"/>
        <c:lblAlgn val="ctr"/>
        <c:lblOffset val="100"/>
        <c:noMultiLvlLbl val="0"/>
      </c:catAx>
      <c:valAx>
        <c:axId val="3796736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796582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налоговых доходов, %</c:v>
                </c:pt>
              </c:strCache>
            </c:strRef>
          </c:tx>
          <c:dPt>
            <c:idx val="0"/>
            <c:bubble3D val="0"/>
            <c:explosion val="4"/>
            <c:spPr>
              <a:solidFill>
                <a:srgbClr val="CC00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FD8-48E1-BEF3-C4EB27AB7393}"/>
              </c:ext>
            </c:extLst>
          </c:dPt>
          <c:dPt>
            <c:idx val="1"/>
            <c:bubble3D val="0"/>
            <c:explosion val="15"/>
            <c:spPr>
              <a:solidFill>
                <a:srgbClr val="0000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FD8-48E1-BEF3-C4EB27AB7393}"/>
              </c:ext>
            </c:extLst>
          </c:dPt>
          <c:dLbls>
            <c:dLbl>
              <c:idx val="0"/>
              <c:layout>
                <c:manualLayout>
                  <c:x val="-0.1775031176937644"/>
                  <c:y val="-0.16544094225712064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75,6</a:t>
                    </a:r>
                    <a:endParaRPr lang="en-US" sz="1800" b="1" dirty="0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FD8-48E1-BEF3-C4EB27AB7393}"/>
                </c:ext>
              </c:extLst>
            </c:dLbl>
            <c:dLbl>
              <c:idx val="1"/>
              <c:layout>
                <c:manualLayout>
                  <c:x val="0.11945748829352731"/>
                  <c:y val="5.3499018482166004E-2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/>
                      <a:t>24,4</a:t>
                    </a:r>
                    <a:endParaRPr lang="en-US" dirty="0"/>
                  </a:p>
                </c:rich>
              </c:tx>
              <c:numFmt formatCode="@" sourceLinked="0"/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FD8-48E1-BEF3-C4EB27AB7393}"/>
                </c:ext>
              </c:extLst>
            </c:dLbl>
            <c:numFmt formatCode="@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НДФЛ</c:v>
                </c:pt>
                <c:pt idx="1">
                  <c:v>Остальные налоги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75.599999999999994</c:v>
                </c:pt>
                <c:pt idx="1">
                  <c:v>24.4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FD8-48E1-BEF3-C4EB27AB73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Назначено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доходы от использования имущества находящегося в государственной и муниципальной собственности</c:v>
                </c:pt>
                <c:pt idx="1">
                  <c:v>платежи при пользовании природными ресурсами</c:v>
                </c:pt>
                <c:pt idx="2">
                  <c:v>доходы от компенсации затрат государства</c:v>
                </c:pt>
                <c:pt idx="3">
                  <c:v>доходы от продажи материальных и нематериальных активов</c:v>
                </c:pt>
                <c:pt idx="4">
                  <c:v>штрафы, санкции, возмещения ущерба</c:v>
                </c:pt>
                <c:pt idx="5">
                  <c:v>прочие неналоговые доходы</c:v>
                </c:pt>
                <c:pt idx="6">
                  <c:v>прочие безвозмездные поступления </c:v>
                </c:pt>
              </c:strCache>
            </c:strRef>
          </c:cat>
          <c:val>
            <c:numRef>
              <c:f>Лист1!$B$2:$B$8</c:f>
              <c:numCache>
                <c:formatCode>0.0,</c:formatCode>
                <c:ptCount val="7"/>
                <c:pt idx="0">
                  <c:v>8394350</c:v>
                </c:pt>
                <c:pt idx="1">
                  <c:v>78443</c:v>
                </c:pt>
                <c:pt idx="2">
                  <c:v>725000</c:v>
                </c:pt>
                <c:pt idx="3">
                  <c:v>70000</c:v>
                </c:pt>
                <c:pt idx="4">
                  <c:v>1538750</c:v>
                </c:pt>
                <c:pt idx="5">
                  <c:v>85000</c:v>
                </c:pt>
                <c:pt idx="6">
                  <c:v>632863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доходы от использования имущества находящегося в государственной и муниципальной собственности</c:v>
                </c:pt>
                <c:pt idx="1">
                  <c:v>платежи при пользовании природными ресурсами</c:v>
                </c:pt>
                <c:pt idx="2">
                  <c:v>доходы от компенсации затрат государства</c:v>
                </c:pt>
                <c:pt idx="3">
                  <c:v>доходы от продажи материальных и нематериальных активов</c:v>
                </c:pt>
                <c:pt idx="4">
                  <c:v>штрафы, санкции, возмещения ущерба</c:v>
                </c:pt>
                <c:pt idx="5">
                  <c:v>прочие неналоговые доходы</c:v>
                </c:pt>
                <c:pt idx="6">
                  <c:v>прочие безвозмездные поступления </c:v>
                </c:pt>
              </c:strCache>
            </c:strRef>
          </c:cat>
          <c:val>
            <c:numRef>
              <c:f>Лист1!$C$2:$C$8</c:f>
              <c:numCache>
                <c:formatCode>0.0,</c:formatCode>
                <c:ptCount val="7"/>
                <c:pt idx="0">
                  <c:v>8973852</c:v>
                </c:pt>
                <c:pt idx="1">
                  <c:v>85623</c:v>
                </c:pt>
                <c:pt idx="2">
                  <c:v>824852</c:v>
                </c:pt>
                <c:pt idx="3">
                  <c:v>66830</c:v>
                </c:pt>
                <c:pt idx="4">
                  <c:v>1658780</c:v>
                </c:pt>
                <c:pt idx="5">
                  <c:v>140940</c:v>
                </c:pt>
                <c:pt idx="6">
                  <c:v>632863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gapDepth val="95"/>
        <c:shape val="cylinder"/>
        <c:axId val="34256000"/>
        <c:axId val="38210560"/>
        <c:axId val="0"/>
      </c:bar3DChart>
      <c:catAx>
        <c:axId val="34256000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100" b="1" i="1" baseline="0">
                <a:solidFill>
                  <a:srgbClr val="C00000"/>
                </a:solidFill>
              </a:defRPr>
            </a:pPr>
            <a:endParaRPr lang="ru-RU"/>
          </a:p>
        </c:txPr>
        <c:crossAx val="38210560"/>
        <c:crosses val="autoZero"/>
        <c:auto val="1"/>
        <c:lblAlgn val="ctr"/>
        <c:lblOffset val="100"/>
        <c:noMultiLvlLbl val="0"/>
      </c:catAx>
      <c:valAx>
        <c:axId val="38210560"/>
        <c:scaling>
          <c:orientation val="minMax"/>
        </c:scaling>
        <c:delete val="0"/>
        <c:axPos val="b"/>
        <c:majorGridlines/>
        <c:numFmt formatCode="0.0," sourceLinked="1"/>
        <c:majorTickMark val="none"/>
        <c:minorTickMark val="none"/>
        <c:tickLblPos val="nextTo"/>
        <c:txPr>
          <a:bodyPr/>
          <a:lstStyle/>
          <a:p>
            <a:pPr>
              <a:defRPr sz="1200" baseline="0">
                <a:solidFill>
                  <a:srgbClr val="C00000"/>
                </a:solidFill>
              </a:defRPr>
            </a:pPr>
            <a:endParaRPr lang="ru-RU"/>
          </a:p>
        </c:txPr>
        <c:crossAx val="34256000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000" i="1" baseline="0">
                <a:solidFill>
                  <a:srgbClr val="C00000"/>
                </a:solidFill>
              </a:defRPr>
            </a:pPr>
            <a:endParaRPr lang="ru-RU"/>
          </a:p>
        </c:txPr>
      </c:dTable>
      <c:spPr>
        <a:solidFill>
          <a:schemeClr val="bg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дотации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1000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</c:spPr>
          </c:dPt>
          <c:dPt>
            <c:idx val="1"/>
            <c:invertIfNegative val="0"/>
            <c:bubble3D val="0"/>
            <c:spPr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1000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</c:spPr>
          </c:dPt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Исполнено</c:v>
                </c:pt>
              </c:strCache>
            </c:strRef>
          </c:cat>
          <c:val>
            <c:numRef>
              <c:f>Лист1!$B$2:$B$3</c:f>
              <c:numCache>
                <c:formatCode>0.0,</c:formatCode>
                <c:ptCount val="2"/>
                <c:pt idx="0">
                  <c:v>31101400</c:v>
                </c:pt>
                <c:pt idx="1">
                  <c:v>31101400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субсидии</c:v>
                </c:pt>
              </c:strCache>
            </c:strRef>
          </c:tx>
          <c:spPr>
            <a:gradFill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5400000" scaled="0"/>
            </a:gradFill>
          </c:spPr>
          <c:invertIfNegative val="0"/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Исполнено</c:v>
                </c:pt>
              </c:strCache>
            </c:strRef>
          </c:cat>
          <c:val>
            <c:numRef>
              <c:f>Лист1!$C$2:$C$3</c:f>
              <c:numCache>
                <c:formatCode>0.0,</c:formatCode>
                <c:ptCount val="2"/>
                <c:pt idx="0">
                  <c:v>145770052</c:v>
                </c:pt>
                <c:pt idx="1">
                  <c:v>144971032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субвенции</c:v>
                </c:pt>
              </c:strCache>
            </c:strRef>
          </c:tx>
          <c:spPr>
            <a:gradFill>
              <a:gsLst>
                <a:gs pos="0">
                  <a:srgbClr val="8488C4"/>
                </a:gs>
                <a:gs pos="53000">
                  <a:srgbClr val="D4DEFF"/>
                </a:gs>
                <a:gs pos="83000">
                  <a:srgbClr val="D4DEFF"/>
                </a:gs>
                <a:gs pos="100000">
                  <a:srgbClr val="96AB94"/>
                </a:gs>
              </a:gsLst>
              <a:lin ang="5400000" scaled="0"/>
            </a:gradFill>
          </c:spPr>
          <c:invertIfNegative val="0"/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Исполнено</c:v>
                </c:pt>
              </c:strCache>
            </c:strRef>
          </c:cat>
          <c:val>
            <c:numRef>
              <c:f>Лист1!$D$2:$D$3</c:f>
              <c:numCache>
                <c:formatCode>0.0,</c:formatCode>
                <c:ptCount val="2"/>
                <c:pt idx="0">
                  <c:v>126789554</c:v>
                </c:pt>
                <c:pt idx="1">
                  <c:v>125143832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spPr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</c:spPr>
          <c:invertIfNegative val="0"/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Исполнено</c:v>
                </c:pt>
              </c:strCache>
            </c:strRef>
          </c:cat>
          <c:val>
            <c:numRef>
              <c:f>Лист1!$E$2:$E$3</c:f>
              <c:numCache>
                <c:formatCode>0.0,</c:formatCode>
                <c:ptCount val="2"/>
                <c:pt idx="0">
                  <c:v>10880294</c:v>
                </c:pt>
                <c:pt idx="1">
                  <c:v>10880294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257024"/>
        <c:axId val="38258560"/>
        <c:axId val="0"/>
      </c:bar3DChart>
      <c:catAx>
        <c:axId val="38257024"/>
        <c:scaling>
          <c:orientation val="minMax"/>
        </c:scaling>
        <c:delete val="0"/>
        <c:axPos val="b"/>
        <c:majorGridlines/>
        <c:minorGridlines/>
        <c:numFmt formatCode="General" sourceLinked="1"/>
        <c:majorTickMark val="none"/>
        <c:minorTickMark val="none"/>
        <c:tickLblPos val="nextTo"/>
        <c:crossAx val="38258560"/>
        <c:crosses val="autoZero"/>
        <c:auto val="1"/>
        <c:lblAlgn val="ctr"/>
        <c:lblOffset val="100"/>
        <c:noMultiLvlLbl val="0"/>
      </c:catAx>
      <c:valAx>
        <c:axId val="38258560"/>
        <c:scaling>
          <c:orientation val="minMax"/>
        </c:scaling>
        <c:delete val="0"/>
        <c:axPos val="l"/>
        <c:majorGridlines/>
        <c:numFmt formatCode="0.0," sourceLinked="1"/>
        <c:majorTickMark val="none"/>
        <c:minorTickMark val="none"/>
        <c:tickLblPos val="nextTo"/>
        <c:crossAx val="3825702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Факт 2019</c:v>
                </c:pt>
                <c:pt idx="1">
                  <c:v>Первоначальный план 2020</c:v>
                </c:pt>
                <c:pt idx="2">
                  <c:v>Уточненный план 2020</c:v>
                </c:pt>
                <c:pt idx="3">
                  <c:v>Факт 2020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67775.7</c:v>
                </c:pt>
                <c:pt idx="1">
                  <c:v>79969.899999999994</c:v>
                </c:pt>
                <c:pt idx="2">
                  <c:v>78969.899999999994</c:v>
                </c:pt>
                <c:pt idx="3">
                  <c:v>80438.3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Межбюджетный трансферты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Факт 2019</c:v>
                </c:pt>
                <c:pt idx="1">
                  <c:v>Первоначальный план 2020</c:v>
                </c:pt>
                <c:pt idx="2">
                  <c:v>Уточненный план 2020</c:v>
                </c:pt>
                <c:pt idx="3">
                  <c:v>Факт 2020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280704.5</c:v>
                </c:pt>
                <c:pt idx="1">
                  <c:v>272425.09999999998</c:v>
                </c:pt>
                <c:pt idx="2">
                  <c:v>314541.3</c:v>
                </c:pt>
                <c:pt idx="3">
                  <c:v>312096.59999999998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1255680"/>
        <c:axId val="41257216"/>
        <c:axId val="0"/>
      </c:bar3DChart>
      <c:catAx>
        <c:axId val="41255680"/>
        <c:scaling>
          <c:orientation val="minMax"/>
        </c:scaling>
        <c:delete val="0"/>
        <c:axPos val="b"/>
        <c:majorTickMark val="none"/>
        <c:minorTickMark val="none"/>
        <c:tickLblPos val="nextTo"/>
        <c:crossAx val="41257216"/>
        <c:crosses val="autoZero"/>
        <c:auto val="1"/>
        <c:lblAlgn val="ctr"/>
        <c:lblOffset val="100"/>
        <c:noMultiLvlLbl val="0"/>
      </c:catAx>
      <c:valAx>
        <c:axId val="41257216"/>
        <c:scaling>
          <c:orientation val="minMax"/>
        </c:scaling>
        <c:delete val="1"/>
        <c:axPos val="l"/>
        <c:majorGridlines/>
        <c:numFmt formatCode="General" sourceLinked="1"/>
        <c:majorTickMark val="none"/>
        <c:minorTickMark val="none"/>
        <c:tickLblPos val="nextTo"/>
        <c:crossAx val="412556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665121574329926"/>
          <c:y val="9.8413616681353913E-2"/>
          <c:w val="0.6456568742120361"/>
          <c:h val="0.9226466164714274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9600000"/>
              </a:lightRig>
            </a:scene3d>
            <a:sp3d prstMaterial="metal">
              <a:bevelT w="152400" h="50800" prst="softRound"/>
            </a:sp3d>
          </c:spPr>
          <c:dPt>
            <c:idx val="0"/>
            <c:bubble3D val="0"/>
            <c:explosion val="5"/>
            <c:spPr>
              <a:solidFill>
                <a:srgbClr val="CC66FF"/>
              </a:solidFill>
              <a:scene3d>
                <a:camera prst="orthographicFront"/>
                <a:lightRig rig="threePt" dir="t">
                  <a:rot lat="0" lon="0" rev="9600000"/>
                </a:lightRig>
              </a:scene3d>
              <a:sp3d prstMaterial="metal">
                <a:bevelT w="152400" h="50800" prst="softRound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A77-450A-A177-8B8AAF5B8098}"/>
              </c:ext>
            </c:extLst>
          </c:dPt>
          <c:dPt>
            <c:idx val="1"/>
            <c:bubble3D val="0"/>
            <c:spPr>
              <a:solidFill>
                <a:srgbClr val="33CC33"/>
              </a:solidFill>
              <a:scene3d>
                <a:camera prst="orthographicFront"/>
                <a:lightRig rig="threePt" dir="t">
                  <a:rot lat="0" lon="0" rev="9600000"/>
                </a:lightRig>
              </a:scene3d>
              <a:sp3d prstMaterial="metal">
                <a:bevelT w="152400" h="50800" prst="softRound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A77-450A-A177-8B8AAF5B8098}"/>
              </c:ext>
            </c:extLst>
          </c:dPt>
          <c:dPt>
            <c:idx val="2"/>
            <c:bubble3D val="0"/>
            <c:explosion val="11"/>
            <c:spPr>
              <a:solidFill>
                <a:srgbClr val="C00000"/>
              </a:solidFill>
              <a:scene3d>
                <a:camera prst="orthographicFront"/>
                <a:lightRig rig="threePt" dir="t">
                  <a:rot lat="0" lon="0" rev="9600000"/>
                </a:lightRig>
              </a:scene3d>
              <a:sp3d prstMaterial="metal">
                <a:bevelT w="152400" h="50800" prst="softRound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A77-450A-A177-8B8AAF5B8098}"/>
              </c:ext>
            </c:extLst>
          </c:dPt>
          <c:dPt>
            <c:idx val="3"/>
            <c:bubble3D val="0"/>
            <c:explosion val="9"/>
            <c:spPr>
              <a:solidFill>
                <a:srgbClr val="FFC000"/>
              </a:solidFill>
              <a:scene3d>
                <a:camera prst="orthographicFront"/>
                <a:lightRig rig="threePt" dir="t">
                  <a:rot lat="0" lon="0" rev="9600000"/>
                </a:lightRig>
              </a:scene3d>
              <a:sp3d prstMaterial="metal">
                <a:bevelT w="152400" h="50800" prst="softRound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A77-450A-A177-8B8AAF5B8098}"/>
              </c:ext>
            </c:extLst>
          </c:dPt>
          <c:dPt>
            <c:idx val="4"/>
            <c:bubble3D val="0"/>
            <c:explosion val="18"/>
            <c:spPr>
              <a:solidFill>
                <a:srgbClr val="FFFF00"/>
              </a:solidFill>
              <a:scene3d>
                <a:camera prst="orthographicFront"/>
                <a:lightRig rig="threePt" dir="t">
                  <a:rot lat="0" lon="0" rev="9600000"/>
                </a:lightRig>
              </a:scene3d>
              <a:sp3d prstMaterial="metal">
                <a:bevelT w="152400" h="50800" prst="softRound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A77-450A-A177-8B8AAF5B8098}"/>
              </c:ext>
            </c:extLst>
          </c:dPt>
          <c:dPt>
            <c:idx val="5"/>
            <c:bubble3D val="0"/>
            <c:explosion val="12"/>
            <c:spPr>
              <a:solidFill>
                <a:srgbClr val="00FFFF"/>
              </a:solidFill>
              <a:scene3d>
                <a:camera prst="orthographicFront"/>
                <a:lightRig rig="threePt" dir="t">
                  <a:rot lat="0" lon="0" rev="9600000"/>
                </a:lightRig>
              </a:scene3d>
              <a:sp3d prstMaterial="metal">
                <a:bevelT w="152400" h="50800" prst="softRound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BA77-450A-A177-8B8AAF5B8098}"/>
              </c:ext>
            </c:extLst>
          </c:dPt>
          <c:dPt>
            <c:idx val="6"/>
            <c:bubble3D val="0"/>
            <c:explosion val="11"/>
            <c:spPr>
              <a:solidFill>
                <a:srgbClr val="0000FF"/>
              </a:solidFill>
              <a:scene3d>
                <a:camera prst="orthographicFront"/>
                <a:lightRig rig="threePt" dir="t">
                  <a:rot lat="0" lon="0" rev="9600000"/>
                </a:lightRig>
              </a:scene3d>
              <a:sp3d prstMaterial="metal">
                <a:bevelT w="152400" h="50800" prst="softRound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BA77-450A-A177-8B8AAF5B8098}"/>
              </c:ext>
            </c:extLst>
          </c:dPt>
          <c:dPt>
            <c:idx val="7"/>
            <c:bubble3D val="0"/>
            <c:explosion val="8"/>
            <c:spPr>
              <a:solidFill>
                <a:schemeClr val="tx1"/>
              </a:solidFill>
              <a:scene3d>
                <a:camera prst="orthographicFront"/>
                <a:lightRig rig="threePt" dir="t">
                  <a:rot lat="0" lon="0" rev="9600000"/>
                </a:lightRig>
              </a:scene3d>
              <a:sp3d prstMaterial="metal">
                <a:bevelT w="152400" h="50800" prst="softRound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BA77-450A-A177-8B8AAF5B8098}"/>
              </c:ext>
            </c:extLst>
          </c:dPt>
          <c:dPt>
            <c:idx val="8"/>
            <c:bubble3D val="0"/>
            <c:spPr>
              <a:solidFill>
                <a:srgbClr val="00FFFF"/>
              </a:solidFill>
              <a:ln>
                <a:noFill/>
              </a:ln>
              <a:scene3d>
                <a:camera prst="orthographicFront"/>
                <a:lightRig rig="threePt" dir="t">
                  <a:rot lat="0" lon="0" rev="9600000"/>
                </a:lightRig>
              </a:scene3d>
              <a:sp3d prstMaterial="metal">
                <a:bevelT w="152400" h="50800" prst="softRound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BA77-450A-A177-8B8AAF5B8098}"/>
              </c:ext>
            </c:extLst>
          </c:dPt>
          <c:cat>
            <c:strRef>
              <c:f>Лист1!$A$2:$A$11</c:f>
              <c:strCache>
                <c:ptCount val="10"/>
                <c:pt idx="0">
                  <c:v>Общегосударственные расходы </c:v>
                </c:pt>
                <c:pt idx="1">
                  <c:v>Образование</c:v>
                </c:pt>
                <c:pt idx="2">
                  <c:v>Межбюджетные трансферты общего характера бюджетам поселений</c:v>
                </c:pt>
                <c:pt idx="3">
                  <c:v>Социальная политика</c:v>
                </c:pt>
                <c:pt idx="4">
                  <c:v>Жилищно-коммунальное хозяйство</c:v>
                </c:pt>
                <c:pt idx="5">
                  <c:v>Культура</c:v>
                </c:pt>
                <c:pt idx="6">
                  <c:v>Национальная экономика
</c:v>
                </c:pt>
                <c:pt idx="7">
                  <c:v>Национальная безопасность и правоохранительная деятельность</c:v>
                </c:pt>
                <c:pt idx="8">
                  <c:v>Физическая культура и спорт</c:v>
                </c:pt>
                <c:pt idx="9">
                  <c:v>Здравоохранение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47552.7</c:v>
                </c:pt>
                <c:pt idx="1">
                  <c:v>178099.1</c:v>
                </c:pt>
                <c:pt idx="2">
                  <c:v>40390.400000000001</c:v>
                </c:pt>
                <c:pt idx="3">
                  <c:v>17977.3</c:v>
                </c:pt>
                <c:pt idx="4">
                  <c:v>7630</c:v>
                </c:pt>
                <c:pt idx="5">
                  <c:v>13625.5</c:v>
                </c:pt>
                <c:pt idx="6">
                  <c:v>11079.3</c:v>
                </c:pt>
                <c:pt idx="7">
                  <c:v>2299.3000000000002</c:v>
                </c:pt>
                <c:pt idx="8">
                  <c:v>198.4</c:v>
                </c:pt>
                <c:pt idx="9">
                  <c:v>519.1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BA77-450A-A177-8B8AAF5B80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Назначено</c:v>
                </c:pt>
              </c:strCache>
            </c:strRef>
          </c:tx>
          <c:marker>
            <c:symbol val="none"/>
          </c:marker>
          <c:cat>
            <c:strRef>
              <c:f>Лист1!$A$2:$A$11</c:f>
              <c:strCache>
                <c:ptCount val="10"/>
                <c:pt idx="0">
                  <c:v>Физическая культура и спорт</c:v>
                </c:pt>
                <c:pt idx="1">
                  <c:v>Здравоохранение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Социальная политика</c:v>
                </c:pt>
                <c:pt idx="4">
                  <c:v>ЖКХ</c:v>
                </c:pt>
                <c:pt idx="5">
                  <c:v>Культура</c:v>
                </c:pt>
                <c:pt idx="6">
                  <c:v>Национальная экономика</c:v>
                </c:pt>
                <c:pt idx="7">
                  <c:v>Межбюджетные трансферты нижестоящим бюджетам</c:v>
                </c:pt>
                <c:pt idx="8">
                  <c:v>Общегосударственные вопросы</c:v>
                </c:pt>
                <c:pt idx="9">
                  <c:v>Образование</c:v>
                </c:pt>
              </c:strCache>
            </c:strRef>
          </c:cat>
          <c:val>
            <c:numRef>
              <c:f>Лист1!$B$2:$B$11</c:f>
              <c:numCache>
                <c:formatCode>0.0,</c:formatCode>
                <c:ptCount val="10"/>
                <c:pt idx="0">
                  <c:v>156700</c:v>
                </c:pt>
                <c:pt idx="1">
                  <c:v>624994</c:v>
                </c:pt>
                <c:pt idx="2">
                  <c:v>3216124</c:v>
                </c:pt>
                <c:pt idx="3">
                  <c:v>17317306</c:v>
                </c:pt>
                <c:pt idx="4">
                  <c:v>20046296</c:v>
                </c:pt>
                <c:pt idx="5">
                  <c:v>20882521</c:v>
                </c:pt>
                <c:pt idx="6">
                  <c:v>28878506</c:v>
                </c:pt>
                <c:pt idx="7">
                  <c:v>46613372</c:v>
                </c:pt>
                <c:pt idx="8">
                  <c:v>60721399</c:v>
                </c:pt>
                <c:pt idx="9">
                  <c:v>211914351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marker>
            <c:symbol val="none"/>
          </c:marker>
          <c:cat>
            <c:strRef>
              <c:f>Лист1!$A$2:$A$11</c:f>
              <c:strCache>
                <c:ptCount val="10"/>
                <c:pt idx="0">
                  <c:v>Физическая культура и спорт</c:v>
                </c:pt>
                <c:pt idx="1">
                  <c:v>Здравоохранение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Социальная политика</c:v>
                </c:pt>
                <c:pt idx="4">
                  <c:v>ЖКХ</c:v>
                </c:pt>
                <c:pt idx="5">
                  <c:v>Культура</c:v>
                </c:pt>
                <c:pt idx="6">
                  <c:v>Национальная экономика</c:v>
                </c:pt>
                <c:pt idx="7">
                  <c:v>Межбюджетные трансферты нижестоящим бюджетам</c:v>
                </c:pt>
                <c:pt idx="8">
                  <c:v>Общегосударственные вопросы</c:v>
                </c:pt>
                <c:pt idx="9">
                  <c:v>Образование</c:v>
                </c:pt>
              </c:strCache>
            </c:strRef>
          </c:cat>
          <c:val>
            <c:numRef>
              <c:f>Лист1!$C$2:$C$11</c:f>
              <c:numCache>
                <c:formatCode>0.0,</c:formatCode>
                <c:ptCount val="10"/>
                <c:pt idx="0">
                  <c:v>89381</c:v>
                </c:pt>
                <c:pt idx="1">
                  <c:v>504819</c:v>
                </c:pt>
                <c:pt idx="2">
                  <c:v>2774042</c:v>
                </c:pt>
                <c:pt idx="3">
                  <c:v>16592267</c:v>
                </c:pt>
                <c:pt idx="4">
                  <c:v>19672911</c:v>
                </c:pt>
                <c:pt idx="5">
                  <c:v>20331146</c:v>
                </c:pt>
                <c:pt idx="6">
                  <c:v>28318158</c:v>
                </c:pt>
                <c:pt idx="7">
                  <c:v>46613372</c:v>
                </c:pt>
                <c:pt idx="8">
                  <c:v>57251988</c:v>
                </c:pt>
                <c:pt idx="9">
                  <c:v>202703809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209408"/>
        <c:axId val="134718976"/>
      </c:lineChart>
      <c:catAx>
        <c:axId val="38209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34718976"/>
        <c:crosses val="autoZero"/>
        <c:auto val="1"/>
        <c:lblAlgn val="ctr"/>
        <c:lblOffset val="100"/>
        <c:noMultiLvlLbl val="0"/>
      </c:catAx>
      <c:valAx>
        <c:axId val="134718976"/>
        <c:scaling>
          <c:orientation val="minMax"/>
        </c:scaling>
        <c:delete val="0"/>
        <c:axPos val="l"/>
        <c:majorGridlines/>
        <c:numFmt formatCode="0.0," sourceLinked="1"/>
        <c:majorTickMark val="none"/>
        <c:minorTickMark val="none"/>
        <c:tickLblPos val="nextTo"/>
        <c:crossAx val="38209408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400" i="1"/>
            </a:pPr>
            <a:endParaRPr lang="ru-RU"/>
          </a:p>
        </c:txPr>
      </c:dTable>
    </c:plotArea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>
          <a:solidFill>
            <a:srgbClr val="0070C0"/>
          </a:solidFill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2BCB9C-CB3C-4430-97BC-B6B0CEDFBCB1}" type="doc">
      <dgm:prSet loTypeId="urn:microsoft.com/office/officeart/2005/8/layout/chevron2" loCatId="list" qsTypeId="urn:microsoft.com/office/officeart/2005/8/quickstyle/3d6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AFF4041F-06E8-4E17-B492-F5B5E22E2002}">
      <dgm:prSet phldrT="[Текст]"/>
      <dgm:spPr/>
      <dgm:t>
        <a:bodyPr/>
        <a:lstStyle/>
        <a:p>
          <a:r>
            <a:rPr lang="ru-RU" dirty="0" smtClean="0"/>
            <a:t>-</a:t>
          </a:r>
          <a:endParaRPr lang="ru-RU" dirty="0"/>
        </a:p>
      </dgm:t>
    </dgm:pt>
    <dgm:pt modelId="{7D4F4AAD-A743-403B-B354-288194442D3B}" type="parTrans" cxnId="{B506280C-F951-47C3-B269-E5B8A82AFB7A}">
      <dgm:prSet/>
      <dgm:spPr/>
      <dgm:t>
        <a:bodyPr/>
        <a:lstStyle/>
        <a:p>
          <a:endParaRPr lang="ru-RU"/>
        </a:p>
      </dgm:t>
    </dgm:pt>
    <dgm:pt modelId="{ED8C71BC-33BB-4CD0-A008-BAC7E8504A27}" type="sibTrans" cxnId="{B506280C-F951-47C3-B269-E5B8A82AFB7A}">
      <dgm:prSet/>
      <dgm:spPr/>
      <dgm:t>
        <a:bodyPr/>
        <a:lstStyle/>
        <a:p>
          <a:endParaRPr lang="ru-RU"/>
        </a:p>
      </dgm:t>
    </dgm:pt>
    <dgm:pt modelId="{6AEFC0B4-1F78-44C8-A08C-57C2E4A59764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Составление проекта районного бюджета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285EB37A-578C-49B9-8FC7-37079C16270B}" type="parTrans" cxnId="{19042588-E245-402E-84F3-072E89740C3E}">
      <dgm:prSet/>
      <dgm:spPr/>
      <dgm:t>
        <a:bodyPr/>
        <a:lstStyle/>
        <a:p>
          <a:endParaRPr lang="ru-RU"/>
        </a:p>
      </dgm:t>
    </dgm:pt>
    <dgm:pt modelId="{363F6EF1-51A7-4550-9F5A-7CDDC9F9331A}" type="sibTrans" cxnId="{19042588-E245-402E-84F3-072E89740C3E}">
      <dgm:prSet/>
      <dgm:spPr/>
      <dgm:t>
        <a:bodyPr/>
        <a:lstStyle/>
        <a:p>
          <a:endParaRPr lang="ru-RU"/>
        </a:p>
      </dgm:t>
    </dgm:pt>
    <dgm:pt modelId="{1F129D58-FA49-487A-9242-D3B3B7474DEC}">
      <dgm:prSet phldrT="[Текст]"/>
      <dgm:spPr/>
      <dgm:t>
        <a:bodyPr/>
        <a:lstStyle/>
        <a:p>
          <a:r>
            <a:rPr lang="ru-RU" dirty="0" smtClean="0"/>
            <a:t>-</a:t>
          </a:r>
          <a:endParaRPr lang="ru-RU" dirty="0"/>
        </a:p>
      </dgm:t>
    </dgm:pt>
    <dgm:pt modelId="{364D0286-9842-4445-8AC0-B9C5EDBC843C}" type="parTrans" cxnId="{CEFCBC78-876B-4533-BD8F-7EC7AD6969FF}">
      <dgm:prSet/>
      <dgm:spPr/>
      <dgm:t>
        <a:bodyPr/>
        <a:lstStyle/>
        <a:p>
          <a:endParaRPr lang="ru-RU"/>
        </a:p>
      </dgm:t>
    </dgm:pt>
    <dgm:pt modelId="{359183E9-C6CE-4262-A5E1-3D61247FC2FB}" type="sibTrans" cxnId="{CEFCBC78-876B-4533-BD8F-7EC7AD6969FF}">
      <dgm:prSet/>
      <dgm:spPr/>
      <dgm:t>
        <a:bodyPr/>
        <a:lstStyle/>
        <a:p>
          <a:endParaRPr lang="ru-RU"/>
        </a:p>
      </dgm:t>
    </dgm:pt>
    <dgm:pt modelId="{13370030-3F61-4830-BD0D-84057D6732E2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Рассмотрение и утверждение проекта районного бюджета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E8772A86-1915-4122-8BF7-F70E09B933F4}" type="parTrans" cxnId="{5C823394-017B-4E16-96BE-45FB8BB51953}">
      <dgm:prSet/>
      <dgm:spPr/>
      <dgm:t>
        <a:bodyPr/>
        <a:lstStyle/>
        <a:p>
          <a:endParaRPr lang="ru-RU"/>
        </a:p>
      </dgm:t>
    </dgm:pt>
    <dgm:pt modelId="{0D7C53B2-45E7-4384-9C3C-C22217D71A85}" type="sibTrans" cxnId="{5C823394-017B-4E16-96BE-45FB8BB51953}">
      <dgm:prSet/>
      <dgm:spPr/>
      <dgm:t>
        <a:bodyPr/>
        <a:lstStyle/>
        <a:p>
          <a:endParaRPr lang="ru-RU"/>
        </a:p>
      </dgm:t>
    </dgm:pt>
    <dgm:pt modelId="{641310B5-1656-42E8-9773-4C8E0F073E66}">
      <dgm:prSet phldrT="[Текст]"/>
      <dgm:spPr/>
      <dgm:t>
        <a:bodyPr/>
        <a:lstStyle/>
        <a:p>
          <a:r>
            <a:rPr lang="ru-RU" dirty="0" smtClean="0"/>
            <a:t>-</a:t>
          </a:r>
          <a:endParaRPr lang="ru-RU" dirty="0"/>
        </a:p>
      </dgm:t>
    </dgm:pt>
    <dgm:pt modelId="{D74ACC78-5079-47EE-9D86-5B63F7FEC67B}" type="parTrans" cxnId="{0B30B1C9-2E42-4ADB-A8C2-20763011B0B6}">
      <dgm:prSet/>
      <dgm:spPr/>
      <dgm:t>
        <a:bodyPr/>
        <a:lstStyle/>
        <a:p>
          <a:endParaRPr lang="ru-RU"/>
        </a:p>
      </dgm:t>
    </dgm:pt>
    <dgm:pt modelId="{F1B2E8A0-6101-41B7-88FA-0421C77A18BB}" type="sibTrans" cxnId="{0B30B1C9-2E42-4ADB-A8C2-20763011B0B6}">
      <dgm:prSet/>
      <dgm:spPr/>
      <dgm:t>
        <a:bodyPr/>
        <a:lstStyle/>
        <a:p>
          <a:endParaRPr lang="ru-RU"/>
        </a:p>
      </dgm:t>
    </dgm:pt>
    <dgm:pt modelId="{B41124F4-2CF1-40EA-AA94-B8B06707654F}">
      <dgm:prSet phldrT="[Текст]"/>
      <dgm:spPr/>
      <dgm:t>
        <a:bodyPr/>
        <a:lstStyle/>
        <a:p>
          <a:r>
            <a:rPr lang="ru-RU" dirty="0" smtClean="0"/>
            <a:t>-</a:t>
          </a:r>
          <a:endParaRPr lang="ru-RU" dirty="0"/>
        </a:p>
      </dgm:t>
    </dgm:pt>
    <dgm:pt modelId="{E13B180E-C3E5-4C71-874A-6317C65522C7}" type="parTrans" cxnId="{D63280E9-7038-44EE-A902-0E821B1946B6}">
      <dgm:prSet/>
      <dgm:spPr/>
      <dgm:t>
        <a:bodyPr/>
        <a:lstStyle/>
        <a:p>
          <a:endParaRPr lang="ru-RU"/>
        </a:p>
      </dgm:t>
    </dgm:pt>
    <dgm:pt modelId="{3E95F46F-E6A1-4DF4-8C28-09D61FC4CDCD}" type="sibTrans" cxnId="{D63280E9-7038-44EE-A902-0E821B1946B6}">
      <dgm:prSet/>
      <dgm:spPr/>
      <dgm:t>
        <a:bodyPr/>
        <a:lstStyle/>
        <a:p>
          <a:endParaRPr lang="ru-RU"/>
        </a:p>
      </dgm:t>
    </dgm:pt>
    <dgm:pt modelId="{7B1E4D81-DBF9-46C3-800F-C32B03C5BDDA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Составление, рассмотрение и утверждение бюджетной отчетности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A74DA4F-B12D-48B7-BB6F-834AA4B018C3}" type="parTrans" cxnId="{47C74CF7-0C75-4D14-BE93-16224EFB0B5F}">
      <dgm:prSet/>
      <dgm:spPr/>
      <dgm:t>
        <a:bodyPr/>
        <a:lstStyle/>
        <a:p>
          <a:endParaRPr lang="ru-RU"/>
        </a:p>
      </dgm:t>
    </dgm:pt>
    <dgm:pt modelId="{FF7819D6-F4DF-46F3-90EC-E2E6B155AF2B}" type="sibTrans" cxnId="{47C74CF7-0C75-4D14-BE93-16224EFB0B5F}">
      <dgm:prSet/>
      <dgm:spPr/>
      <dgm:t>
        <a:bodyPr/>
        <a:lstStyle/>
        <a:p>
          <a:endParaRPr lang="ru-RU"/>
        </a:p>
      </dgm:t>
    </dgm:pt>
    <dgm:pt modelId="{488F6034-1FAC-44FA-BAA4-EE3AC4D38410}">
      <dgm:prSet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Исполнение районного бюджета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07E68CB4-4813-4015-854F-6E09877EC146}" type="parTrans" cxnId="{D1AFB8A1-2F20-472B-A738-BF42D55D966E}">
      <dgm:prSet/>
      <dgm:spPr/>
      <dgm:t>
        <a:bodyPr/>
        <a:lstStyle/>
        <a:p>
          <a:endParaRPr lang="ru-RU"/>
        </a:p>
      </dgm:t>
    </dgm:pt>
    <dgm:pt modelId="{D1D7AF50-941F-487A-9A89-76B30CF51E51}" type="sibTrans" cxnId="{D1AFB8A1-2F20-472B-A738-BF42D55D966E}">
      <dgm:prSet/>
      <dgm:spPr/>
      <dgm:t>
        <a:bodyPr/>
        <a:lstStyle/>
        <a:p>
          <a:endParaRPr lang="ru-RU"/>
        </a:p>
      </dgm:t>
    </dgm:pt>
    <dgm:pt modelId="{414F7944-CD71-46BF-9537-6F9F2FC03472}" type="pres">
      <dgm:prSet presAssocID="{812BCB9C-CB3C-4430-97BC-B6B0CEDFBCB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F3510B-A86B-4328-A8F1-D4042C2EA950}" type="pres">
      <dgm:prSet presAssocID="{AFF4041F-06E8-4E17-B492-F5B5E22E2002}" presName="composite" presStyleCnt="0"/>
      <dgm:spPr/>
      <dgm:t>
        <a:bodyPr/>
        <a:lstStyle/>
        <a:p>
          <a:endParaRPr lang="ru-RU"/>
        </a:p>
      </dgm:t>
    </dgm:pt>
    <dgm:pt modelId="{8DD71A24-B514-421C-8D5A-67C70E9C3D22}" type="pres">
      <dgm:prSet presAssocID="{AFF4041F-06E8-4E17-B492-F5B5E22E2002}" presName="parentText" presStyleLbl="alignNode1" presStyleIdx="0" presStyleCnt="4" custScaleX="95461" custScaleY="11008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39A651-E6A3-42AD-89D6-95178E10A377}" type="pres">
      <dgm:prSet presAssocID="{AFF4041F-06E8-4E17-B492-F5B5E22E2002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D0E830-9699-4E28-9A7D-09F8F8C05638}" type="pres">
      <dgm:prSet presAssocID="{ED8C71BC-33BB-4CD0-A008-BAC7E8504A27}" presName="sp" presStyleCnt="0"/>
      <dgm:spPr/>
      <dgm:t>
        <a:bodyPr/>
        <a:lstStyle/>
        <a:p>
          <a:endParaRPr lang="ru-RU"/>
        </a:p>
      </dgm:t>
    </dgm:pt>
    <dgm:pt modelId="{E0A367F4-6311-4D21-85B8-14645E5C0220}" type="pres">
      <dgm:prSet presAssocID="{1F129D58-FA49-487A-9242-D3B3B7474DEC}" presName="composite" presStyleCnt="0"/>
      <dgm:spPr/>
      <dgm:t>
        <a:bodyPr/>
        <a:lstStyle/>
        <a:p>
          <a:endParaRPr lang="ru-RU"/>
        </a:p>
      </dgm:t>
    </dgm:pt>
    <dgm:pt modelId="{F53F2388-81B9-4564-A131-5CA45C936CAF}" type="pres">
      <dgm:prSet presAssocID="{1F129D58-FA49-487A-9242-D3B3B7474DEC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D2F726-64DD-4E50-AEFE-4BBDBF0ED5D9}" type="pres">
      <dgm:prSet presAssocID="{1F129D58-FA49-487A-9242-D3B3B7474DEC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D4669C-8027-4EDA-A060-C5A3C7821685}" type="pres">
      <dgm:prSet presAssocID="{359183E9-C6CE-4262-A5E1-3D61247FC2FB}" presName="sp" presStyleCnt="0"/>
      <dgm:spPr/>
      <dgm:t>
        <a:bodyPr/>
        <a:lstStyle/>
        <a:p>
          <a:endParaRPr lang="ru-RU"/>
        </a:p>
      </dgm:t>
    </dgm:pt>
    <dgm:pt modelId="{60A41833-05DD-4C1A-B310-EC46C8FB5A03}" type="pres">
      <dgm:prSet presAssocID="{B41124F4-2CF1-40EA-AA94-B8B06707654F}" presName="composite" presStyleCnt="0"/>
      <dgm:spPr/>
      <dgm:t>
        <a:bodyPr/>
        <a:lstStyle/>
        <a:p>
          <a:endParaRPr lang="ru-RU"/>
        </a:p>
      </dgm:t>
    </dgm:pt>
    <dgm:pt modelId="{A26BC1D4-9C08-4487-98D6-4D0CA34A047C}" type="pres">
      <dgm:prSet presAssocID="{B41124F4-2CF1-40EA-AA94-B8B06707654F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D3EA26-73D6-4887-8B71-4D694E4DE13E}" type="pres">
      <dgm:prSet presAssocID="{B41124F4-2CF1-40EA-AA94-B8B06707654F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C8D269-BE05-4EDC-A358-CEEF7B54A367}" type="pres">
      <dgm:prSet presAssocID="{3E95F46F-E6A1-4DF4-8C28-09D61FC4CDCD}" presName="sp" presStyleCnt="0"/>
      <dgm:spPr/>
      <dgm:t>
        <a:bodyPr/>
        <a:lstStyle/>
        <a:p>
          <a:endParaRPr lang="ru-RU"/>
        </a:p>
      </dgm:t>
    </dgm:pt>
    <dgm:pt modelId="{F9079C9B-F28E-42C7-B58C-F5D5F1ECA919}" type="pres">
      <dgm:prSet presAssocID="{641310B5-1656-42E8-9773-4C8E0F073E66}" presName="composite" presStyleCnt="0"/>
      <dgm:spPr/>
      <dgm:t>
        <a:bodyPr/>
        <a:lstStyle/>
        <a:p>
          <a:endParaRPr lang="ru-RU"/>
        </a:p>
      </dgm:t>
    </dgm:pt>
    <dgm:pt modelId="{774F8774-E353-447D-AC30-9B7F6AA2635D}" type="pres">
      <dgm:prSet presAssocID="{641310B5-1656-42E8-9773-4C8E0F073E66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0397D4-583A-4AE7-884E-CC0F1A34961A}" type="pres">
      <dgm:prSet presAssocID="{641310B5-1656-42E8-9773-4C8E0F073E66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A1D4E1-2535-447A-BD9A-34207618FBA3}" type="presOf" srcId="{AFF4041F-06E8-4E17-B492-F5B5E22E2002}" destId="{8DD71A24-B514-421C-8D5A-67C70E9C3D22}" srcOrd="0" destOrd="0" presId="urn:microsoft.com/office/officeart/2005/8/layout/chevron2"/>
    <dgm:cxn modelId="{5C823394-017B-4E16-96BE-45FB8BB51953}" srcId="{1F129D58-FA49-487A-9242-D3B3B7474DEC}" destId="{13370030-3F61-4830-BD0D-84057D6732E2}" srcOrd="0" destOrd="0" parTransId="{E8772A86-1915-4122-8BF7-F70E09B933F4}" sibTransId="{0D7C53B2-45E7-4384-9C3C-C22217D71A85}"/>
    <dgm:cxn modelId="{861430BB-9FC6-4A83-A748-63757CD36730}" type="presOf" srcId="{B41124F4-2CF1-40EA-AA94-B8B06707654F}" destId="{A26BC1D4-9C08-4487-98D6-4D0CA34A047C}" srcOrd="0" destOrd="0" presId="urn:microsoft.com/office/officeart/2005/8/layout/chevron2"/>
    <dgm:cxn modelId="{47A3588A-48BA-4386-9408-D3236FBA747A}" type="presOf" srcId="{1F129D58-FA49-487A-9242-D3B3B7474DEC}" destId="{F53F2388-81B9-4564-A131-5CA45C936CAF}" srcOrd="0" destOrd="0" presId="urn:microsoft.com/office/officeart/2005/8/layout/chevron2"/>
    <dgm:cxn modelId="{B9539CAE-2414-407C-A948-A33B08E7BBC0}" type="presOf" srcId="{7B1E4D81-DBF9-46C3-800F-C32B03C5BDDA}" destId="{DA0397D4-583A-4AE7-884E-CC0F1A34961A}" srcOrd="0" destOrd="0" presId="urn:microsoft.com/office/officeart/2005/8/layout/chevron2"/>
    <dgm:cxn modelId="{19042588-E245-402E-84F3-072E89740C3E}" srcId="{AFF4041F-06E8-4E17-B492-F5B5E22E2002}" destId="{6AEFC0B4-1F78-44C8-A08C-57C2E4A59764}" srcOrd="0" destOrd="0" parTransId="{285EB37A-578C-49B9-8FC7-37079C16270B}" sibTransId="{363F6EF1-51A7-4550-9F5A-7CDDC9F9331A}"/>
    <dgm:cxn modelId="{CEFCBC78-876B-4533-BD8F-7EC7AD6969FF}" srcId="{812BCB9C-CB3C-4430-97BC-B6B0CEDFBCB1}" destId="{1F129D58-FA49-487A-9242-D3B3B7474DEC}" srcOrd="1" destOrd="0" parTransId="{364D0286-9842-4445-8AC0-B9C5EDBC843C}" sibTransId="{359183E9-C6CE-4262-A5E1-3D61247FC2FB}"/>
    <dgm:cxn modelId="{A438E9E9-FFFE-453D-9DC1-F9011CCD198B}" type="presOf" srcId="{6AEFC0B4-1F78-44C8-A08C-57C2E4A59764}" destId="{6239A651-E6A3-42AD-89D6-95178E10A377}" srcOrd="0" destOrd="0" presId="urn:microsoft.com/office/officeart/2005/8/layout/chevron2"/>
    <dgm:cxn modelId="{2F4886EF-B12A-42DC-AABB-3D59D6E225BA}" type="presOf" srcId="{13370030-3F61-4830-BD0D-84057D6732E2}" destId="{92D2F726-64DD-4E50-AEFE-4BBDBF0ED5D9}" srcOrd="0" destOrd="0" presId="urn:microsoft.com/office/officeart/2005/8/layout/chevron2"/>
    <dgm:cxn modelId="{B506280C-F951-47C3-B269-E5B8A82AFB7A}" srcId="{812BCB9C-CB3C-4430-97BC-B6B0CEDFBCB1}" destId="{AFF4041F-06E8-4E17-B492-F5B5E22E2002}" srcOrd="0" destOrd="0" parTransId="{7D4F4AAD-A743-403B-B354-288194442D3B}" sibTransId="{ED8C71BC-33BB-4CD0-A008-BAC7E8504A27}"/>
    <dgm:cxn modelId="{D63280E9-7038-44EE-A902-0E821B1946B6}" srcId="{812BCB9C-CB3C-4430-97BC-B6B0CEDFBCB1}" destId="{B41124F4-2CF1-40EA-AA94-B8B06707654F}" srcOrd="2" destOrd="0" parTransId="{E13B180E-C3E5-4C71-874A-6317C65522C7}" sibTransId="{3E95F46F-E6A1-4DF4-8C28-09D61FC4CDCD}"/>
    <dgm:cxn modelId="{BED5A3F1-4254-4940-89AE-B037E80AAAC0}" type="presOf" srcId="{641310B5-1656-42E8-9773-4C8E0F073E66}" destId="{774F8774-E353-447D-AC30-9B7F6AA2635D}" srcOrd="0" destOrd="0" presId="urn:microsoft.com/office/officeart/2005/8/layout/chevron2"/>
    <dgm:cxn modelId="{47C74CF7-0C75-4D14-BE93-16224EFB0B5F}" srcId="{641310B5-1656-42E8-9773-4C8E0F073E66}" destId="{7B1E4D81-DBF9-46C3-800F-C32B03C5BDDA}" srcOrd="0" destOrd="0" parTransId="{8A74DA4F-B12D-48B7-BB6F-834AA4B018C3}" sibTransId="{FF7819D6-F4DF-46F3-90EC-E2E6B155AF2B}"/>
    <dgm:cxn modelId="{D1AFB8A1-2F20-472B-A738-BF42D55D966E}" srcId="{B41124F4-2CF1-40EA-AA94-B8B06707654F}" destId="{488F6034-1FAC-44FA-BAA4-EE3AC4D38410}" srcOrd="0" destOrd="0" parTransId="{07E68CB4-4813-4015-854F-6E09877EC146}" sibTransId="{D1D7AF50-941F-487A-9A89-76B30CF51E51}"/>
    <dgm:cxn modelId="{0B30B1C9-2E42-4ADB-A8C2-20763011B0B6}" srcId="{812BCB9C-CB3C-4430-97BC-B6B0CEDFBCB1}" destId="{641310B5-1656-42E8-9773-4C8E0F073E66}" srcOrd="3" destOrd="0" parTransId="{D74ACC78-5079-47EE-9D86-5B63F7FEC67B}" sibTransId="{F1B2E8A0-6101-41B7-88FA-0421C77A18BB}"/>
    <dgm:cxn modelId="{12BB340F-1E58-4923-ADB7-086750086761}" type="presOf" srcId="{812BCB9C-CB3C-4430-97BC-B6B0CEDFBCB1}" destId="{414F7944-CD71-46BF-9537-6F9F2FC03472}" srcOrd="0" destOrd="0" presId="urn:microsoft.com/office/officeart/2005/8/layout/chevron2"/>
    <dgm:cxn modelId="{765EA5A6-26E8-44E9-B0F6-16C3E2B2ED50}" type="presOf" srcId="{488F6034-1FAC-44FA-BAA4-EE3AC4D38410}" destId="{4AD3EA26-73D6-4887-8B71-4D694E4DE13E}" srcOrd="0" destOrd="0" presId="urn:microsoft.com/office/officeart/2005/8/layout/chevron2"/>
    <dgm:cxn modelId="{EDCD6FE9-70F9-4110-9795-A514B15D621A}" type="presParOf" srcId="{414F7944-CD71-46BF-9537-6F9F2FC03472}" destId="{93F3510B-A86B-4328-A8F1-D4042C2EA950}" srcOrd="0" destOrd="0" presId="urn:microsoft.com/office/officeart/2005/8/layout/chevron2"/>
    <dgm:cxn modelId="{4C44A843-BE49-4701-BD63-E10A09D316A3}" type="presParOf" srcId="{93F3510B-A86B-4328-A8F1-D4042C2EA950}" destId="{8DD71A24-B514-421C-8D5A-67C70E9C3D22}" srcOrd="0" destOrd="0" presId="urn:microsoft.com/office/officeart/2005/8/layout/chevron2"/>
    <dgm:cxn modelId="{507042D1-EB67-4BF1-B644-A5A13B6CDABC}" type="presParOf" srcId="{93F3510B-A86B-4328-A8F1-D4042C2EA950}" destId="{6239A651-E6A3-42AD-89D6-95178E10A377}" srcOrd="1" destOrd="0" presId="urn:microsoft.com/office/officeart/2005/8/layout/chevron2"/>
    <dgm:cxn modelId="{76EF8359-7867-400E-BE49-D481D21B17A2}" type="presParOf" srcId="{414F7944-CD71-46BF-9537-6F9F2FC03472}" destId="{2BD0E830-9699-4E28-9A7D-09F8F8C05638}" srcOrd="1" destOrd="0" presId="urn:microsoft.com/office/officeart/2005/8/layout/chevron2"/>
    <dgm:cxn modelId="{E107F4C5-8B71-4204-9077-87CBF353AC5E}" type="presParOf" srcId="{414F7944-CD71-46BF-9537-6F9F2FC03472}" destId="{E0A367F4-6311-4D21-85B8-14645E5C0220}" srcOrd="2" destOrd="0" presId="urn:microsoft.com/office/officeart/2005/8/layout/chevron2"/>
    <dgm:cxn modelId="{349B6ABA-C0D5-49EC-BCDF-B2966DBECACF}" type="presParOf" srcId="{E0A367F4-6311-4D21-85B8-14645E5C0220}" destId="{F53F2388-81B9-4564-A131-5CA45C936CAF}" srcOrd="0" destOrd="0" presId="urn:microsoft.com/office/officeart/2005/8/layout/chevron2"/>
    <dgm:cxn modelId="{7FFA3A9B-CAD5-4B2B-955C-6A54315111E6}" type="presParOf" srcId="{E0A367F4-6311-4D21-85B8-14645E5C0220}" destId="{92D2F726-64DD-4E50-AEFE-4BBDBF0ED5D9}" srcOrd="1" destOrd="0" presId="urn:microsoft.com/office/officeart/2005/8/layout/chevron2"/>
    <dgm:cxn modelId="{BE8294DB-61E8-4E8C-8398-BB780908BBB1}" type="presParOf" srcId="{414F7944-CD71-46BF-9537-6F9F2FC03472}" destId="{B5D4669C-8027-4EDA-A060-C5A3C7821685}" srcOrd="3" destOrd="0" presId="urn:microsoft.com/office/officeart/2005/8/layout/chevron2"/>
    <dgm:cxn modelId="{496A35FF-394D-4F61-B517-4E99BD786E96}" type="presParOf" srcId="{414F7944-CD71-46BF-9537-6F9F2FC03472}" destId="{60A41833-05DD-4C1A-B310-EC46C8FB5A03}" srcOrd="4" destOrd="0" presId="urn:microsoft.com/office/officeart/2005/8/layout/chevron2"/>
    <dgm:cxn modelId="{E79B6DD8-4FD7-4AD4-83A0-D28A2D2A09D4}" type="presParOf" srcId="{60A41833-05DD-4C1A-B310-EC46C8FB5A03}" destId="{A26BC1D4-9C08-4487-98D6-4D0CA34A047C}" srcOrd="0" destOrd="0" presId="urn:microsoft.com/office/officeart/2005/8/layout/chevron2"/>
    <dgm:cxn modelId="{C6F98C43-50F8-43D7-8837-A0352FCC4DB9}" type="presParOf" srcId="{60A41833-05DD-4C1A-B310-EC46C8FB5A03}" destId="{4AD3EA26-73D6-4887-8B71-4D694E4DE13E}" srcOrd="1" destOrd="0" presId="urn:microsoft.com/office/officeart/2005/8/layout/chevron2"/>
    <dgm:cxn modelId="{C7BCB22B-44BB-47C1-BA7E-B2B56E5C6AF3}" type="presParOf" srcId="{414F7944-CD71-46BF-9537-6F9F2FC03472}" destId="{11C8D269-BE05-4EDC-A358-CEEF7B54A367}" srcOrd="5" destOrd="0" presId="urn:microsoft.com/office/officeart/2005/8/layout/chevron2"/>
    <dgm:cxn modelId="{86DC322C-0C1A-42C0-B146-7F5655D61585}" type="presParOf" srcId="{414F7944-CD71-46BF-9537-6F9F2FC03472}" destId="{F9079C9B-F28E-42C7-B58C-F5D5F1ECA919}" srcOrd="6" destOrd="0" presId="urn:microsoft.com/office/officeart/2005/8/layout/chevron2"/>
    <dgm:cxn modelId="{A62BE386-748F-41D8-974F-12465C6E1455}" type="presParOf" srcId="{F9079C9B-F28E-42C7-B58C-F5D5F1ECA919}" destId="{774F8774-E353-447D-AC30-9B7F6AA2635D}" srcOrd="0" destOrd="0" presId="urn:microsoft.com/office/officeart/2005/8/layout/chevron2"/>
    <dgm:cxn modelId="{3F95CDEF-BC76-44FE-ABF3-49A1F5529354}" type="presParOf" srcId="{F9079C9B-F28E-42C7-B58C-F5D5F1ECA919}" destId="{DA0397D4-583A-4AE7-884E-CC0F1A34961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D71A24-B514-421C-8D5A-67C70E9C3D22}">
      <dsp:nvSpPr>
        <dsp:cNvPr id="0" name=""/>
        <dsp:cNvSpPr/>
      </dsp:nvSpPr>
      <dsp:spPr>
        <a:xfrm rot="5400000">
          <a:off x="-352700" y="354759"/>
          <a:ext cx="1677342" cy="97194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-</a:t>
          </a:r>
          <a:endParaRPr lang="ru-RU" sz="3300" kern="1200" dirty="0"/>
        </a:p>
      </dsp:txBody>
      <dsp:txXfrm rot="-5400000">
        <a:off x="1" y="488028"/>
        <a:ext cx="971940" cy="705402"/>
      </dsp:txXfrm>
    </dsp:sp>
    <dsp:sp modelId="{6239A651-E6A3-42AD-89D6-95178E10A377}">
      <dsp:nvSpPr>
        <dsp:cNvPr id="0" name=""/>
        <dsp:cNvSpPr/>
      </dsp:nvSpPr>
      <dsp:spPr>
        <a:xfrm rot="5400000">
          <a:off x="4430275" y="-3333223"/>
          <a:ext cx="1014588" cy="783882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34696" tIns="20955" rIns="20955" bIns="2095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kern="1200" dirty="0" smtClean="0">
              <a:latin typeface="Times New Roman" pitchFamily="18" charset="0"/>
              <a:cs typeface="Times New Roman" pitchFamily="18" charset="0"/>
            </a:rPr>
            <a:t>Составление проекта районного бюджета</a:t>
          </a:r>
          <a:endParaRPr lang="ru-RU" sz="33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018155" y="128425"/>
        <a:ext cx="7789301" cy="915532"/>
      </dsp:txXfrm>
    </dsp:sp>
    <dsp:sp modelId="{F53F2388-81B9-4564-A131-5CA45C936CAF}">
      <dsp:nvSpPr>
        <dsp:cNvPr id="0" name=""/>
        <dsp:cNvSpPr/>
      </dsp:nvSpPr>
      <dsp:spPr>
        <a:xfrm rot="5400000">
          <a:off x="-252755" y="1792220"/>
          <a:ext cx="1523665" cy="1018154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-</a:t>
          </a:r>
          <a:endParaRPr lang="ru-RU" sz="3300" kern="1200" dirty="0"/>
        </a:p>
      </dsp:txBody>
      <dsp:txXfrm rot="-5400000">
        <a:off x="1" y="2048541"/>
        <a:ext cx="1018154" cy="505511"/>
      </dsp:txXfrm>
    </dsp:sp>
    <dsp:sp modelId="{92D2F726-64DD-4E50-AEFE-4BBDBF0ED5D9}">
      <dsp:nvSpPr>
        <dsp:cNvPr id="0" name=""/>
        <dsp:cNvSpPr/>
      </dsp:nvSpPr>
      <dsp:spPr>
        <a:xfrm rot="5400000">
          <a:off x="4430275" y="-1872655"/>
          <a:ext cx="1014588" cy="783882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34696" tIns="20955" rIns="20955" bIns="2095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kern="1200" dirty="0" smtClean="0">
              <a:latin typeface="Times New Roman" pitchFamily="18" charset="0"/>
              <a:cs typeface="Times New Roman" pitchFamily="18" charset="0"/>
            </a:rPr>
            <a:t>Рассмотрение и утверждение проекта районного бюджета</a:t>
          </a:r>
          <a:endParaRPr lang="ru-RU" sz="33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018155" y="1588993"/>
        <a:ext cx="7789301" cy="915532"/>
      </dsp:txXfrm>
    </dsp:sp>
    <dsp:sp modelId="{A26BC1D4-9C08-4487-98D6-4D0CA34A047C}">
      <dsp:nvSpPr>
        <dsp:cNvPr id="0" name=""/>
        <dsp:cNvSpPr/>
      </dsp:nvSpPr>
      <dsp:spPr>
        <a:xfrm rot="5400000">
          <a:off x="-252755" y="3175949"/>
          <a:ext cx="1523665" cy="1018154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-</a:t>
          </a:r>
          <a:endParaRPr lang="ru-RU" sz="3300" kern="1200" dirty="0"/>
        </a:p>
      </dsp:txBody>
      <dsp:txXfrm rot="-5400000">
        <a:off x="1" y="3432270"/>
        <a:ext cx="1018154" cy="505511"/>
      </dsp:txXfrm>
    </dsp:sp>
    <dsp:sp modelId="{4AD3EA26-73D6-4887-8B71-4D694E4DE13E}">
      <dsp:nvSpPr>
        <dsp:cNvPr id="0" name=""/>
        <dsp:cNvSpPr/>
      </dsp:nvSpPr>
      <dsp:spPr>
        <a:xfrm rot="5400000">
          <a:off x="4430275" y="-488926"/>
          <a:ext cx="1014588" cy="783882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34696" tIns="20955" rIns="20955" bIns="2095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kern="1200" dirty="0" smtClean="0">
              <a:latin typeface="Times New Roman" pitchFamily="18" charset="0"/>
              <a:cs typeface="Times New Roman" pitchFamily="18" charset="0"/>
            </a:rPr>
            <a:t>Исполнение районного бюджета</a:t>
          </a:r>
          <a:endParaRPr lang="ru-RU" sz="33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018155" y="2972722"/>
        <a:ext cx="7789301" cy="915532"/>
      </dsp:txXfrm>
    </dsp:sp>
    <dsp:sp modelId="{774F8774-E353-447D-AC30-9B7F6AA2635D}">
      <dsp:nvSpPr>
        <dsp:cNvPr id="0" name=""/>
        <dsp:cNvSpPr/>
      </dsp:nvSpPr>
      <dsp:spPr>
        <a:xfrm rot="5400000">
          <a:off x="-252755" y="4559679"/>
          <a:ext cx="1523665" cy="1018154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-</a:t>
          </a:r>
          <a:endParaRPr lang="ru-RU" sz="3300" kern="1200" dirty="0"/>
        </a:p>
      </dsp:txBody>
      <dsp:txXfrm rot="-5400000">
        <a:off x="1" y="4816000"/>
        <a:ext cx="1018154" cy="505511"/>
      </dsp:txXfrm>
    </dsp:sp>
    <dsp:sp modelId="{DA0397D4-583A-4AE7-884E-CC0F1A34961A}">
      <dsp:nvSpPr>
        <dsp:cNvPr id="0" name=""/>
        <dsp:cNvSpPr/>
      </dsp:nvSpPr>
      <dsp:spPr>
        <a:xfrm rot="5400000">
          <a:off x="4430275" y="894803"/>
          <a:ext cx="1014588" cy="783882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34696" tIns="20955" rIns="20955" bIns="20955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kern="1200" dirty="0" smtClean="0">
              <a:latin typeface="Times New Roman" pitchFamily="18" charset="0"/>
              <a:cs typeface="Times New Roman" pitchFamily="18" charset="0"/>
            </a:rPr>
            <a:t>Составление, рассмотрение и утверждение бюджетной отчетности </a:t>
          </a:r>
          <a:endParaRPr lang="ru-RU" sz="33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018155" y="4356451"/>
        <a:ext cx="7789301" cy="9155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0.74183</cdr:x>
      <cdr:y>0.71783</cdr:y>
    </cdr:from>
    <cdr:to>
      <cdr:x>1</cdr:x>
      <cdr:y>0.95276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688632" y="3960440"/>
          <a:ext cx="1979712" cy="12961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0.02923</cdr:x>
      <cdr:y>0.76537</cdr:y>
    </cdr:from>
    <cdr:to>
      <cdr:x>0.13802</cdr:x>
      <cdr:y>0.82516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51520" y="4608512"/>
          <a:ext cx="93610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b="1" i="1" dirty="0">
            <a:solidFill>
              <a:srgbClr val="00B050"/>
            </a:solidFill>
          </a:endParaRPr>
        </a:p>
      </cdr:txBody>
    </cdr:sp>
  </cdr:relSizeAnchor>
  <cdr:relSizeAnchor xmlns:cdr="http://schemas.openxmlformats.org/drawingml/2006/chartDrawing">
    <cdr:from>
      <cdr:x>0.02086</cdr:x>
      <cdr:y>0.29897</cdr:y>
    </cdr:from>
    <cdr:to>
      <cdr:x>0.23008</cdr:x>
      <cdr:y>0.51423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179512" y="1800200"/>
          <a:ext cx="1800200" cy="12961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0.14811</cdr:x>
      <cdr:y>0.27841</cdr:y>
    </cdr:from>
    <cdr:to>
      <cdr:x>0.31294</cdr:x>
      <cdr:y>0.33957</cdr:y>
    </cdr:to>
    <cdr:sp macro="" textlink="">
      <cdr:nvSpPr>
        <cdr:cNvPr id="17" name="Прямая со стрелкой 16"/>
        <cdr:cNvSpPr/>
      </cdr:nvSpPr>
      <cdr:spPr>
        <a:xfrm xmlns:a="http://schemas.openxmlformats.org/drawingml/2006/main" flipH="1">
          <a:off x="1241826" y="1639220"/>
          <a:ext cx="1382066" cy="360040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FFC000"/>
          </a:solidFill>
          <a:tailEnd type="arrow"/>
        </a:ln>
      </cdr:spPr>
      <cdr:style>
        <a:lnRef xmlns:a="http://schemas.openxmlformats.org/drawingml/2006/main" idx="3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0.1481</cdr:x>
      <cdr:y>0.11058</cdr:y>
    </cdr:from>
    <cdr:to>
      <cdr:x>0.36447</cdr:x>
      <cdr:y>0.12342</cdr:y>
    </cdr:to>
    <cdr:sp macro="" textlink="">
      <cdr:nvSpPr>
        <cdr:cNvPr id="21" name="Прямая со стрелкой 20"/>
        <cdr:cNvSpPr/>
      </cdr:nvSpPr>
      <cdr:spPr>
        <a:xfrm xmlns:a="http://schemas.openxmlformats.org/drawingml/2006/main" flipH="1" flipV="1">
          <a:off x="1241744" y="651034"/>
          <a:ext cx="1814195" cy="75640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FFFF00"/>
          </a:solidFill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0.10455</cdr:x>
      <cdr:y>0</cdr:y>
    </cdr:from>
    <cdr:to>
      <cdr:x>0.32214</cdr:x>
      <cdr:y>0.17938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899592" y="0"/>
          <a:ext cx="1872208" cy="10801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0.11292</cdr:x>
      <cdr:y>0.01196</cdr:y>
    </cdr:from>
    <cdr:to>
      <cdr:x>0.3305</cdr:x>
      <cdr:y>0.16742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971600" y="72008"/>
          <a:ext cx="1872208" cy="9361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0.11292</cdr:x>
      <cdr:y>0.01196</cdr:y>
    </cdr:from>
    <cdr:to>
      <cdr:x>0.34724</cdr:x>
      <cdr:y>0.13155</cdr:y>
    </cdr:to>
    <cdr:sp macro="" textlink="">
      <cdr:nvSpPr>
        <cdr:cNvPr id="24" name="TextBox 23"/>
        <cdr:cNvSpPr txBox="1"/>
      </cdr:nvSpPr>
      <cdr:spPr>
        <a:xfrm xmlns:a="http://schemas.openxmlformats.org/drawingml/2006/main">
          <a:off x="971600" y="72008"/>
          <a:ext cx="2016224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0.2085</cdr:x>
      <cdr:y>0</cdr:y>
    </cdr:from>
    <cdr:to>
      <cdr:x>0.44177</cdr:x>
      <cdr:y>0.06966</cdr:y>
    </cdr:to>
    <cdr:sp macro="" textlink="">
      <cdr:nvSpPr>
        <cdr:cNvPr id="20" name="Прямая со стрелкой 19"/>
        <cdr:cNvSpPr/>
      </cdr:nvSpPr>
      <cdr:spPr>
        <a:xfrm xmlns:a="http://schemas.openxmlformats.org/drawingml/2006/main" flipH="1" flipV="1">
          <a:off x="1748191" y="0"/>
          <a:ext cx="1955820" cy="410118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00B0F0"/>
          </a:solidFill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0.48249</cdr:x>
      <cdr:y>0</cdr:y>
    </cdr:from>
    <cdr:to>
      <cdr:x>0.51047</cdr:x>
      <cdr:y>0.03381</cdr:y>
    </cdr:to>
    <cdr:sp macro="" textlink="">
      <cdr:nvSpPr>
        <cdr:cNvPr id="26" name="Прямая со стрелкой 25"/>
        <cdr:cNvSpPr/>
      </cdr:nvSpPr>
      <cdr:spPr>
        <a:xfrm xmlns:a="http://schemas.openxmlformats.org/drawingml/2006/main" flipH="1" flipV="1">
          <a:off x="4045452" y="0"/>
          <a:ext cx="234624" cy="199060"/>
        </a:xfrm>
        <a:prstGeom xmlns:a="http://schemas.openxmlformats.org/drawingml/2006/main" prst="straightConnector1">
          <a:avLst/>
        </a:prstGeom>
        <a:ln xmlns:a="http://schemas.openxmlformats.org/drawingml/2006/main" w="28575">
          <a:solidFill>
            <a:srgbClr val="0070C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0.1481</cdr:x>
      <cdr:y>0.4741</cdr:y>
    </cdr:from>
    <cdr:to>
      <cdr:x>0.23911</cdr:x>
      <cdr:y>0.55971</cdr:y>
    </cdr:to>
    <cdr:sp macro="" textlink="">
      <cdr:nvSpPr>
        <cdr:cNvPr id="15" name="Прямая со стрелкой 14"/>
        <cdr:cNvSpPr/>
      </cdr:nvSpPr>
      <cdr:spPr>
        <a:xfrm xmlns:a="http://schemas.openxmlformats.org/drawingml/2006/main" flipH="1">
          <a:off x="1241745" y="2791348"/>
          <a:ext cx="763122" cy="504056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FF0000"/>
          </a:solidFill>
          <a:tailEnd type="arrow"/>
        </a:ln>
      </cdr:spPr>
      <cdr:style>
        <a:lnRef xmlns:a="http://schemas.openxmlformats.org/drawingml/2006/main" idx="3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0.59636</cdr:x>
      <cdr:y>0</cdr:y>
    </cdr:from>
    <cdr:to>
      <cdr:x>0.6314</cdr:x>
      <cdr:y>0.04604</cdr:y>
    </cdr:to>
    <cdr:sp macro="" textlink="">
      <cdr:nvSpPr>
        <cdr:cNvPr id="16" name="Прямая со стрелкой 15"/>
        <cdr:cNvSpPr/>
      </cdr:nvSpPr>
      <cdr:spPr>
        <a:xfrm xmlns:a="http://schemas.openxmlformats.org/drawingml/2006/main" flipV="1">
          <a:off x="5000157" y="0"/>
          <a:ext cx="293810" cy="27106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0.37877</cdr:x>
      <cdr:y>0.41431</cdr:y>
    </cdr:from>
    <cdr:to>
      <cdr:x>0.43939</cdr:x>
      <cdr:y>0.69043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049762" y="3133353"/>
          <a:ext cx="648072" cy="20882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0.34143</cdr:x>
      <cdr:y>0.55322</cdr:y>
    </cdr:from>
    <cdr:to>
      <cdr:x>0.64915</cdr:x>
      <cdr:y>0.68475</cdr:y>
    </cdr:to>
    <cdr:sp macro="" textlink="">
      <cdr:nvSpPr>
        <cdr:cNvPr id="3" name="TextBox 2"/>
        <cdr:cNvSpPr txBox="1"/>
      </cdr:nvSpPr>
      <cdr:spPr>
        <a:xfrm xmlns:a="http://schemas.openxmlformats.org/drawingml/2006/main" rot="20384570">
          <a:off x="2776826" y="4183923"/>
          <a:ext cx="2502698" cy="9947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dirty="0">
              <a:latin typeface="Times New Roman" pitchFamily="18" charset="0"/>
              <a:cs typeface="Times New Roman" pitchFamily="18" charset="0"/>
            </a:rPr>
            <a:t>Расходы на оплату труда с начислениями на неё 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0.26973</cdr:x>
      <cdr:y>0.168</cdr:y>
    </cdr:from>
    <cdr:to>
      <cdr:x>0.3007</cdr:x>
      <cdr:y>0.4546</cdr:y>
    </cdr:to>
    <cdr:sp macro="" textlink="">
      <cdr:nvSpPr>
        <cdr:cNvPr id="4" name="TextBox 3"/>
        <cdr:cNvSpPr txBox="1"/>
      </cdr:nvSpPr>
      <cdr:spPr>
        <a:xfrm xmlns:a="http://schemas.openxmlformats.org/drawingml/2006/main" rot="4760126">
          <a:off x="1714365" y="2202382"/>
          <a:ext cx="2167513" cy="3038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Коммунальные </a:t>
          </a:r>
          <a:r>
            <a:rPr lang="ru-RU" sz="1400" dirty="0">
              <a:latin typeface="Times New Roman" pitchFamily="18" charset="0"/>
              <a:cs typeface="Times New Roman" pitchFamily="18" charset="0"/>
            </a:rPr>
            <a:t>услуги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0.07351</cdr:x>
      <cdr:y>0.36129</cdr:y>
    </cdr:from>
    <cdr:to>
      <cdr:x>0.27704</cdr:x>
      <cdr:y>0.45068</cdr:y>
    </cdr:to>
    <cdr:sp macro="" textlink="">
      <cdr:nvSpPr>
        <cdr:cNvPr id="5" name="TextBox 4"/>
        <cdr:cNvSpPr txBox="1"/>
      </cdr:nvSpPr>
      <cdr:spPr>
        <a:xfrm xmlns:a="http://schemas.openxmlformats.org/drawingml/2006/main" rot="2233775">
          <a:off x="721144" y="2732381"/>
          <a:ext cx="1996711" cy="6760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  Межбюджетные </a:t>
          </a:r>
          <a:r>
            <a:rPr lang="ru-RU" sz="1400" dirty="0">
              <a:latin typeface="Times New Roman" pitchFamily="18" charset="0"/>
              <a:cs typeface="Times New Roman" pitchFamily="18" charset="0"/>
            </a:rPr>
            <a:t>трансферты</a:t>
          </a:r>
          <a:r>
            <a:rPr lang="ru-RU" sz="1200" dirty="0">
              <a:latin typeface="Times New Roman" pitchFamily="18" charset="0"/>
              <a:cs typeface="Times New Roman" pitchFamily="18" charset="0"/>
            </a:rPr>
            <a:t> </a:t>
          </a:r>
        </a:p>
      </cdr:txBody>
    </cdr:sp>
  </cdr:relSizeAnchor>
  <cdr:relSizeAnchor xmlns:cdr="http://schemas.openxmlformats.org/drawingml/2006/chartDrawing">
    <cdr:from>
      <cdr:x>0.03523</cdr:x>
      <cdr:y>0.49869</cdr:y>
    </cdr:from>
    <cdr:to>
      <cdr:x>0.23877</cdr:x>
      <cdr:y>0.59322</cdr:y>
    </cdr:to>
    <cdr:sp macro="" textlink="">
      <cdr:nvSpPr>
        <cdr:cNvPr id="6" name="TextBox 5"/>
        <cdr:cNvSpPr txBox="1"/>
      </cdr:nvSpPr>
      <cdr:spPr>
        <a:xfrm xmlns:a="http://schemas.openxmlformats.org/drawingml/2006/main" rot="21315230">
          <a:off x="314432" y="3771518"/>
          <a:ext cx="1816620" cy="7149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dirty="0" smtClean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Капитальные </a:t>
          </a:r>
          <a:r>
            <a:rPr lang="ru-RU" sz="1200" dirty="0">
              <a:latin typeface="Times New Roman" pitchFamily="18" charset="0"/>
              <a:cs typeface="Times New Roman" pitchFamily="18" charset="0"/>
            </a:rPr>
            <a:t>вложения </a:t>
          </a:r>
        </a:p>
      </cdr:txBody>
    </cdr:sp>
  </cdr:relSizeAnchor>
  <cdr:relSizeAnchor xmlns:cdr="http://schemas.openxmlformats.org/drawingml/2006/chartDrawing">
    <cdr:from>
      <cdr:x>0.04542</cdr:x>
      <cdr:y>0.58174</cdr:y>
    </cdr:from>
    <cdr:to>
      <cdr:x>0.24896</cdr:x>
      <cdr:y>0.67583</cdr:y>
    </cdr:to>
    <cdr:sp macro="" textlink="">
      <cdr:nvSpPr>
        <cdr:cNvPr id="7" name="TextBox 6"/>
        <cdr:cNvSpPr txBox="1"/>
      </cdr:nvSpPr>
      <cdr:spPr>
        <a:xfrm xmlns:a="http://schemas.openxmlformats.org/drawingml/2006/main" rot="20339321">
          <a:off x="445619" y="4399586"/>
          <a:ext cx="1996809" cy="7116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Социальное обеспечение </a:t>
          </a:r>
        </a:p>
      </cdr:txBody>
    </cdr:sp>
  </cdr:relSizeAnchor>
  <cdr:relSizeAnchor xmlns:cdr="http://schemas.openxmlformats.org/drawingml/2006/chartDrawing">
    <cdr:from>
      <cdr:x>0.09507</cdr:x>
      <cdr:y>0.66344</cdr:y>
    </cdr:from>
    <cdr:to>
      <cdr:x>0.33261</cdr:x>
      <cdr:y>0.73776</cdr:y>
    </cdr:to>
    <cdr:sp macro="" textlink="">
      <cdr:nvSpPr>
        <cdr:cNvPr id="8" name="TextBox 7"/>
        <cdr:cNvSpPr txBox="1"/>
      </cdr:nvSpPr>
      <cdr:spPr>
        <a:xfrm xmlns:a="http://schemas.openxmlformats.org/drawingml/2006/main" rot="19309834">
          <a:off x="932658" y="5017469"/>
          <a:ext cx="2330363" cy="5620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Закупки </a:t>
          </a:r>
          <a:r>
            <a:rPr lang="ru-RU" sz="1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товаров, работ и услуг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0.00551</cdr:y>
    </cdr:from>
    <cdr:to>
      <cdr:x>0.62651</cdr:x>
      <cdr:y>0.21927</cdr:y>
    </cdr:to>
    <cdr:grpSp>
      <cdr:nvGrpSpPr>
        <cdr:cNvPr id="18" name="Группа 17"/>
        <cdr:cNvGrpSpPr/>
      </cdr:nvGrpSpPr>
      <cdr:grpSpPr>
        <a:xfrm xmlns:a="http://schemas.openxmlformats.org/drawingml/2006/main">
          <a:off x="0" y="33430"/>
          <a:ext cx="6698528" cy="1296895"/>
          <a:chOff x="0" y="36613"/>
          <a:chExt cx="6698559" cy="1419302"/>
        </a:xfrm>
      </cdr:grpSpPr>
      <cdr:sp macro="" textlink="">
        <cdr:nvSpPr>
          <cdr:cNvPr id="2" name="TextBox 1"/>
          <cdr:cNvSpPr txBox="1"/>
        </cdr:nvSpPr>
        <cdr:spPr>
          <a:xfrm xmlns:a="http://schemas.openxmlformats.org/drawingml/2006/main">
            <a:off x="5777981" y="369943"/>
            <a:ext cx="920578" cy="395710"/>
          </a:xfrm>
          <a:prstGeom xmlns:a="http://schemas.openxmlformats.org/drawingml/2006/main" prst="rect">
            <a:avLst/>
          </a:prstGeom>
        </cdr:spPr>
        <cdr:style>
          <a:lnRef xmlns:a="http://schemas.openxmlformats.org/drawingml/2006/main" idx="1">
            <a:schemeClr val="accent5"/>
          </a:lnRef>
          <a:fillRef xmlns:a="http://schemas.openxmlformats.org/drawingml/2006/main" idx="3">
            <a:schemeClr val="accent5"/>
          </a:fillRef>
          <a:effectRef xmlns:a="http://schemas.openxmlformats.org/drawingml/2006/main" idx="2">
            <a:schemeClr val="accent5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vertOverflow="clip" wrap="square" rtlCol="0"/>
          <a:lstStyle xmlns:a="http://schemas.openxmlformats.org/drawingml/2006/main"/>
          <a:p xmlns:a="http://schemas.openxmlformats.org/drawingml/2006/main"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24081,3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cdr:txBody>
      </cdr:sp>
      <cdr:sp macro="" textlink="">
        <cdr:nvSpPr>
          <cdr:cNvPr id="4" name="TextBox 3"/>
          <cdr:cNvSpPr txBox="1"/>
        </cdr:nvSpPr>
        <cdr:spPr>
          <a:xfrm xmlns:a="http://schemas.openxmlformats.org/drawingml/2006/main">
            <a:off x="1025426" y="36613"/>
            <a:ext cx="818061" cy="297421"/>
          </a:xfrm>
          <a:prstGeom xmlns:a="http://schemas.openxmlformats.org/drawingml/2006/main" prst="rect">
            <a:avLst/>
          </a:prstGeom>
        </cdr:spPr>
        <cdr:style>
          <a:lnRef xmlns:a="http://schemas.openxmlformats.org/drawingml/2006/main" idx="1">
            <a:schemeClr val="accent3"/>
          </a:lnRef>
          <a:fillRef xmlns:a="http://schemas.openxmlformats.org/drawingml/2006/main" idx="3">
            <a:schemeClr val="accent3"/>
          </a:fillRef>
          <a:effectRef xmlns:a="http://schemas.openxmlformats.org/drawingml/2006/main" idx="2">
            <a:schemeClr val="accent3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vertOverflow="clip" wrap="square" rtlCol="0"/>
          <a:lstStyle xmlns:a="http://schemas.openxmlformats.org/drawingml/2006/main"/>
          <a:p xmlns:a="http://schemas.openxmlformats.org/drawingml/2006/main"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4146,3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cdr:txBody>
      </cdr:sp>
      <cdr:sp macro="" textlink="">
        <cdr:nvSpPr>
          <cdr:cNvPr id="5" name="TextBox 4"/>
          <cdr:cNvSpPr txBox="1"/>
        </cdr:nvSpPr>
        <cdr:spPr>
          <a:xfrm xmlns:a="http://schemas.openxmlformats.org/drawingml/2006/main">
            <a:off x="0" y="1063074"/>
            <a:ext cx="916441" cy="297421"/>
          </a:xfrm>
          <a:prstGeom xmlns:a="http://schemas.openxmlformats.org/drawingml/2006/main" prst="rect">
            <a:avLst/>
          </a:prstGeom>
        </cdr:spPr>
        <cdr:style>
          <a:lnRef xmlns:a="http://schemas.openxmlformats.org/drawingml/2006/main" idx="1">
            <a:schemeClr val="accent2"/>
          </a:lnRef>
          <a:fillRef xmlns:a="http://schemas.openxmlformats.org/drawingml/2006/main" idx="3">
            <a:schemeClr val="accent2"/>
          </a:fillRef>
          <a:effectRef xmlns:a="http://schemas.openxmlformats.org/drawingml/2006/main" idx="2">
            <a:schemeClr val="accent2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vertOverflow="clip" wrap="square" rtlCol="0"/>
          <a:lstStyle xmlns:a="http://schemas.openxmlformats.org/drawingml/2006/main"/>
          <a:p xmlns:a="http://schemas.openxmlformats.org/drawingml/2006/main"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22891,3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cdr:txBody>
      </cdr:sp>
      <cdr:cxnSp macro="">
        <cdr:nvCxnSpPr>
          <cdr:cNvPr id="7" name="Соединительная линия уступом 6"/>
          <cdr:cNvCxnSpPr>
            <a:endCxn xmlns:a="http://schemas.openxmlformats.org/drawingml/2006/main" id="5" idx="3"/>
          </cdr:cNvCxnSpPr>
        </cdr:nvCxnSpPr>
        <cdr:spPr>
          <a:xfrm xmlns:a="http://schemas.openxmlformats.org/drawingml/2006/main" rot="10800000">
            <a:off x="916442" y="1211786"/>
            <a:ext cx="973081" cy="244129"/>
          </a:xfrm>
          <a:prstGeom xmlns:a="http://schemas.openxmlformats.org/drawingml/2006/main" prst="bentConnector3">
            <a:avLst>
              <a:gd name="adj1" fmla="val 49021"/>
            </a:avLst>
          </a:prstGeom>
          <a:ln xmlns:a="http://schemas.openxmlformats.org/drawingml/2006/main">
            <a:tailEnd type="arrow"/>
          </a:ln>
        </cdr:spPr>
        <cdr:style>
          <a:lnRef xmlns:a="http://schemas.openxmlformats.org/drawingml/2006/main" idx="3">
            <a:schemeClr val="accent2"/>
          </a:lnRef>
          <a:fillRef xmlns:a="http://schemas.openxmlformats.org/drawingml/2006/main" idx="0">
            <a:schemeClr val="accent2"/>
          </a:fillRef>
          <a:effectRef xmlns:a="http://schemas.openxmlformats.org/drawingml/2006/main" idx="2">
            <a:schemeClr val="accent2"/>
          </a:effectRef>
          <a:fontRef xmlns:a="http://schemas.openxmlformats.org/drawingml/2006/main" idx="minor">
            <a:schemeClr val="tx1"/>
          </a:fontRef>
        </cdr:style>
      </cdr:cxnSp>
      <cdr:cxnSp macro="">
        <cdr:nvCxnSpPr>
          <cdr:cNvPr id="10" name="Соединительная линия уступом 9"/>
          <cdr:cNvCxnSpPr>
            <a:endCxn xmlns:a="http://schemas.openxmlformats.org/drawingml/2006/main" id="4" idx="3"/>
          </cdr:cNvCxnSpPr>
        </cdr:nvCxnSpPr>
        <cdr:spPr>
          <a:xfrm xmlns:a="http://schemas.openxmlformats.org/drawingml/2006/main" rot="10800000">
            <a:off x="1843488" y="185324"/>
            <a:ext cx="766115" cy="612330"/>
          </a:xfrm>
          <a:prstGeom xmlns:a="http://schemas.openxmlformats.org/drawingml/2006/main" prst="bentConnector3">
            <a:avLst>
              <a:gd name="adj1" fmla="val 269"/>
            </a:avLst>
          </a:prstGeom>
          <a:ln xmlns:a="http://schemas.openxmlformats.org/drawingml/2006/main">
            <a:tailEnd type="arrow"/>
          </a:ln>
        </cdr:spPr>
        <cdr:style>
          <a:lnRef xmlns:a="http://schemas.openxmlformats.org/drawingml/2006/main" idx="3">
            <a:schemeClr val="accent3"/>
          </a:lnRef>
          <a:fillRef xmlns:a="http://schemas.openxmlformats.org/drawingml/2006/main" idx="0">
            <a:schemeClr val="accent3"/>
          </a:fillRef>
          <a:effectRef xmlns:a="http://schemas.openxmlformats.org/drawingml/2006/main" idx="2">
            <a:schemeClr val="accent3"/>
          </a:effectRef>
          <a:fontRef xmlns:a="http://schemas.openxmlformats.org/drawingml/2006/main" idx="minor">
            <a:schemeClr val="tx1"/>
          </a:fontRef>
        </cdr:style>
      </cdr:cxnSp>
      <cdr:cxnSp macro="">
        <cdr:nvCxnSpPr>
          <cdr:cNvPr id="13" name="Прямая со стрелкой 12"/>
          <cdr:cNvCxnSpPr/>
        </cdr:nvCxnSpPr>
        <cdr:spPr>
          <a:xfrm xmlns:a="http://schemas.openxmlformats.org/drawingml/2006/main" flipV="1">
            <a:off x="3473698" y="245166"/>
            <a:ext cx="344807" cy="387923"/>
          </a:xfrm>
          <a:prstGeom xmlns:a="http://schemas.openxmlformats.org/drawingml/2006/main" prst="straightConnector1">
            <a:avLst/>
          </a:prstGeom>
          <a:ln xmlns:a="http://schemas.openxmlformats.org/drawingml/2006/main">
            <a:tailEnd type="arrow"/>
          </a:ln>
        </cdr:spPr>
        <cdr:style>
          <a:lnRef xmlns:a="http://schemas.openxmlformats.org/drawingml/2006/main" idx="3">
            <a:schemeClr val="accent4"/>
          </a:lnRef>
          <a:fillRef xmlns:a="http://schemas.openxmlformats.org/drawingml/2006/main" idx="0">
            <a:schemeClr val="accent4"/>
          </a:fillRef>
          <a:effectRef xmlns:a="http://schemas.openxmlformats.org/drawingml/2006/main" idx="2">
            <a:schemeClr val="accent4"/>
          </a:effectRef>
          <a:fontRef xmlns:a="http://schemas.openxmlformats.org/drawingml/2006/main" idx="minor">
            <a:schemeClr val="tx1"/>
          </a:fontRef>
        </cdr:style>
      </cdr:cxnSp>
      <cdr:cxnSp macro="">
        <cdr:nvCxnSpPr>
          <cdr:cNvPr id="16" name="Соединительная линия уступом 15"/>
          <cdr:cNvCxnSpPr>
            <a:endCxn xmlns:a="http://schemas.openxmlformats.org/drawingml/2006/main" id="2" idx="1"/>
          </cdr:cNvCxnSpPr>
        </cdr:nvCxnSpPr>
        <cdr:spPr>
          <a:xfrm xmlns:a="http://schemas.openxmlformats.org/drawingml/2006/main" rot="5400000" flipH="1" flipV="1">
            <a:off x="5051013" y="646667"/>
            <a:ext cx="805837" cy="648099"/>
          </a:xfrm>
          <a:prstGeom xmlns:a="http://schemas.openxmlformats.org/drawingml/2006/main" prst="bentConnector2">
            <a:avLst/>
          </a:prstGeom>
          <a:ln xmlns:a="http://schemas.openxmlformats.org/drawingml/2006/main">
            <a:tailEnd type="arrow"/>
          </a:ln>
        </cdr:spPr>
        <cdr:style>
          <a:lnRef xmlns:a="http://schemas.openxmlformats.org/drawingml/2006/main" idx="3">
            <a:schemeClr val="accent5"/>
          </a:lnRef>
          <a:fillRef xmlns:a="http://schemas.openxmlformats.org/drawingml/2006/main" idx="0">
            <a:schemeClr val="accent5"/>
          </a:fillRef>
          <a:effectRef xmlns:a="http://schemas.openxmlformats.org/drawingml/2006/main" idx="2">
            <a:schemeClr val="accent5"/>
          </a:effectRef>
          <a:fontRef xmlns:a="http://schemas.openxmlformats.org/drawingml/2006/main" idx="minor">
            <a:schemeClr val="tx1"/>
          </a:fontRef>
        </cdr:style>
      </cdr:cxn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CCA536-3A05-49FB-8F78-7734468E0AE8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FD5227-4D39-4ADB-B25A-D8BACB65B5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451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B7BE9-4281-42CC-975A-2574EA6D0D3A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Верхний колонтитул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126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1886" y="2349388"/>
            <a:ext cx="9088041" cy="162111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3772" y="4285615"/>
            <a:ext cx="7484269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831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667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3912" y="334379"/>
            <a:ext cx="2812169" cy="71164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546" y="334379"/>
            <a:ext cx="8260168" cy="71164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7991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515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82" y="4859833"/>
            <a:ext cx="9088041" cy="150206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582" y="3205461"/>
            <a:ext cx="9088041" cy="165437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875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5549" y="1946734"/>
            <a:ext cx="5535241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38984" y="1946734"/>
            <a:ext cx="5537096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96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591" y="302867"/>
            <a:ext cx="9622632" cy="126047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692891"/>
            <a:ext cx="4724074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591" y="2398406"/>
            <a:ext cx="4724074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1293" y="1692891"/>
            <a:ext cx="4725930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1293" y="2398406"/>
            <a:ext cx="4725930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919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440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730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593" y="301113"/>
            <a:ext cx="3517533" cy="128148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202" y="301116"/>
            <a:ext cx="5977020" cy="645468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593" y="1582598"/>
            <a:ext cx="3517533" cy="5173200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143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670" y="5293995"/>
            <a:ext cx="6415088" cy="62498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670" y="675755"/>
            <a:ext cx="6415088" cy="4537710"/>
          </a:xfrm>
        </p:spPr>
        <p:txBody>
          <a:bodyPr/>
          <a:lstStyle>
            <a:lvl1pPr marL="0" indent="0">
              <a:buNone/>
              <a:defRPr sz="3700"/>
            </a:lvl1pPr>
            <a:lvl2pPr marL="521344" indent="0">
              <a:buNone/>
              <a:defRPr sz="3200"/>
            </a:lvl2pPr>
            <a:lvl3pPr marL="1042688" indent="0">
              <a:buNone/>
              <a:defRPr sz="2700"/>
            </a:lvl3pPr>
            <a:lvl4pPr marL="1564032" indent="0">
              <a:buNone/>
              <a:defRPr sz="2300"/>
            </a:lvl4pPr>
            <a:lvl5pPr marL="2085376" indent="0">
              <a:buNone/>
              <a:defRPr sz="2300"/>
            </a:lvl5pPr>
            <a:lvl6pPr marL="2606719" indent="0">
              <a:buNone/>
              <a:defRPr sz="2300"/>
            </a:lvl6pPr>
            <a:lvl7pPr marL="3128064" indent="0">
              <a:buNone/>
              <a:defRPr sz="2300"/>
            </a:lvl7pPr>
            <a:lvl8pPr marL="3649408" indent="0">
              <a:buNone/>
              <a:defRPr sz="2300"/>
            </a:lvl8pPr>
            <a:lvl9pPr marL="4170751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670" y="5918981"/>
            <a:ext cx="6415088" cy="887584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4/1/2021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11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591" y="302867"/>
            <a:ext cx="9622632" cy="1260475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764668"/>
            <a:ext cx="9622632" cy="4991131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591" y="7009643"/>
            <a:ext cx="2494756" cy="402652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3F878-F5E8-489B-AC8A-64F2A7E22C28}" type="datetimeFigureOut">
              <a:rPr lang="en-US" smtClean="0"/>
              <a:pPr/>
              <a:t>4/1/2021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036" y="7009643"/>
            <a:ext cx="3385741" cy="402652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466" y="7009643"/>
            <a:ext cx="2494756" cy="402652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FC063-5EA9-49AF-AFAF-D68C9E82B23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130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ctr" defTabSz="1042688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007" indent="-391007" algn="l" defTabSz="1042688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184" indent="-325841" algn="l" defTabSz="104268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0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4" indent="-260672" algn="l" defTabSz="1042688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048" indent="-260672" algn="l" defTabSz="1042688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2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8735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0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1424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4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68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2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376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719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06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40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751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chart" Target="../charts/chart8.xml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10" Type="http://schemas.openxmlformats.org/officeDocument/2006/relationships/image" Target="../media/image22.png"/><Relationship Id="rId4" Type="http://schemas.openxmlformats.org/officeDocument/2006/relationships/image" Target="../media/image23.png"/><Relationship Id="rId9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330" y="5452125"/>
            <a:ext cx="10009112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проекту решения Шимановского районного  Совета народных депутатов </a:t>
            </a:r>
          </a:p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«Об исполнении районного бюджета за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2020 год »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0040" y="1613634"/>
            <a:ext cx="9810402" cy="1015663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 ДЛЯ ГРАЖДАН</a:t>
            </a:r>
          </a:p>
        </p:txBody>
      </p:sp>
      <p:pic>
        <p:nvPicPr>
          <p:cNvPr id="2050" name="Picture 2" descr="C:\Users\Kirill-admin\Desktop\Надпись на фотки 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0718" y="-107007"/>
            <a:ext cx="8026811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008" y="399951"/>
            <a:ext cx="10458474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ПАРАМЕТРЫ  ИСПОЛНЕНИЯ РАЙОННОГО 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2020 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(ТЫС. РУБ)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430424861"/>
              </p:ext>
            </p:extLst>
          </p:nvPr>
        </p:nvGraphicFramePr>
        <p:xfrm>
          <a:off x="2033538" y="1477169"/>
          <a:ext cx="7632848" cy="511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702" y="-57150"/>
            <a:ext cx="4536504" cy="591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738354" y="1477769"/>
            <a:ext cx="8640000" cy="5400000"/>
            <a:chOff x="881410" y="829098"/>
            <a:chExt cx="8928992" cy="5688631"/>
          </a:xfrm>
          <a:effectLst>
            <a:glow rad="139700">
              <a:schemeClr val="accent1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  <a:scene3d>
            <a:camera prst="perspectiveBelow"/>
            <a:lightRig rig="threePt" dir="t"/>
          </a:scene3d>
        </p:grpSpPr>
        <p:sp>
          <p:nvSpPr>
            <p:cNvPr id="20" name="Блок-схема: альтернативный процесс 19"/>
            <p:cNvSpPr/>
            <p:nvPr/>
          </p:nvSpPr>
          <p:spPr>
            <a:xfrm>
              <a:off x="2624160" y="829098"/>
              <a:ext cx="5654897" cy="936103"/>
            </a:xfrm>
            <a:prstGeom prst="flowChartAlternateProcess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Доходы бюджета Шимановского района</a:t>
              </a:r>
            </a:p>
          </p:txBody>
        </p:sp>
        <p:sp>
          <p:nvSpPr>
            <p:cNvPr id="21" name="Блок-схема: альтернативный процесс 20"/>
            <p:cNvSpPr/>
            <p:nvPr/>
          </p:nvSpPr>
          <p:spPr>
            <a:xfrm>
              <a:off x="881410" y="3096341"/>
              <a:ext cx="2829860" cy="3421388"/>
            </a:xfrm>
            <a:prstGeom prst="flowChartAlternateProcess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 smtClean="0"/>
            </a:p>
            <a:p>
              <a:pPr algn="ctr"/>
              <a:r>
                <a:rPr lang="ru-RU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Налоговые </a:t>
              </a:r>
              <a:r>
                <a:rPr lang="ru-RU" sz="20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доходы</a:t>
              </a:r>
            </a:p>
            <a:p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-налог </a:t>
              </a:r>
              <a:r>
                <a:rPr lang="ru-RU" sz="1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на доходы физических </a:t>
              </a:r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лиц</a:t>
              </a:r>
            </a:p>
            <a:p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-единый </a:t>
              </a:r>
              <a:r>
                <a:rPr lang="ru-RU" sz="1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налог на вмененный </a:t>
              </a:r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доход</a:t>
              </a:r>
              <a:endPara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-единый </a:t>
              </a:r>
              <a:r>
                <a:rPr lang="ru-RU" sz="1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сельскохозяйственный </a:t>
              </a:r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налог</a:t>
              </a:r>
              <a:endPara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-государственная </a:t>
              </a:r>
              <a:r>
                <a:rPr lang="ru-RU" sz="1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пошлина</a:t>
              </a:r>
            </a:p>
            <a:p>
              <a:pPr marL="285750" indent="-285750" algn="ctr">
                <a:buFontTx/>
                <a:buChar char="-"/>
              </a:pPr>
              <a:endParaRPr lang="ru-RU" dirty="0"/>
            </a:p>
          </p:txBody>
        </p:sp>
        <p:sp>
          <p:nvSpPr>
            <p:cNvPr id="22" name="Блок-схема: альтернативный процесс 21"/>
            <p:cNvSpPr/>
            <p:nvPr/>
          </p:nvSpPr>
          <p:spPr>
            <a:xfrm>
              <a:off x="4005912" y="2312100"/>
              <a:ext cx="2842343" cy="3989605"/>
            </a:xfrm>
            <a:prstGeom prst="flowChartAlternateProcess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 smtClean="0"/>
            </a:p>
            <a:p>
              <a:pPr algn="ctr"/>
              <a:endParaRPr lang="ru-RU" dirty="0"/>
            </a:p>
            <a:p>
              <a:pPr algn="ctr"/>
              <a:endParaRPr lang="ru-RU" dirty="0" smtClean="0"/>
            </a:p>
            <a:p>
              <a:pPr algn="ctr"/>
              <a:endPara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20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неналоговые доходы</a:t>
              </a:r>
            </a:p>
            <a:p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lang="ru-RU" sz="1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доходы от использования муниципального </a:t>
              </a:r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имущества</a:t>
              </a:r>
              <a:endPara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1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-плата за негативное воздействие на </a:t>
              </a:r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окружающую среду</a:t>
              </a:r>
            </a:p>
            <a:p>
              <a:r>
                <a:rPr lang="ru-RU" sz="1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-штрафы, санкции, возмещение </a:t>
              </a:r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ущерба</a:t>
              </a:r>
              <a:endPara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1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-прочие неналоговые доходы</a:t>
              </a:r>
            </a:p>
            <a:p>
              <a:pPr algn="ctr"/>
              <a:endParaRPr lang="ru-RU" dirty="0" smtClean="0"/>
            </a:p>
            <a:p>
              <a:pPr algn="ctr"/>
              <a:endParaRPr lang="ru-RU" dirty="0"/>
            </a:p>
            <a:p>
              <a:pPr algn="ctr"/>
              <a:endParaRPr lang="ru-RU" dirty="0" smtClean="0"/>
            </a:p>
            <a:p>
              <a:pPr marL="285750" indent="-285750" algn="ctr">
                <a:buFontTx/>
                <a:buChar char="-"/>
              </a:pPr>
              <a:endParaRPr lang="ru-RU" dirty="0"/>
            </a:p>
          </p:txBody>
        </p:sp>
        <p:sp>
          <p:nvSpPr>
            <p:cNvPr id="23" name="Блок-схема: альтернативный процесс 22"/>
            <p:cNvSpPr/>
            <p:nvPr/>
          </p:nvSpPr>
          <p:spPr>
            <a:xfrm>
              <a:off x="7181732" y="3277369"/>
              <a:ext cx="2628670" cy="3168353"/>
            </a:xfrm>
            <a:prstGeom prst="flowChartAlternateProcess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</a:t>
              </a:r>
              <a:r>
                <a:rPr lang="ru-RU" sz="20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езвозмездные доходы</a:t>
              </a:r>
            </a:p>
            <a:p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-поступления </a:t>
              </a:r>
              <a:r>
                <a:rPr lang="ru-RU" sz="1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от других </a:t>
              </a:r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бюджетов (межбюджетные </a:t>
              </a:r>
              <a:r>
                <a:rPr lang="ru-RU" sz="1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трансферты</a:t>
              </a:r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),</a:t>
              </a:r>
              <a:endPara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-безвозмездные </a:t>
              </a:r>
              <a:r>
                <a:rPr lang="ru-RU" sz="16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перечисления организаций, граждан (кроме налоговых и неналоговых доходов)</a:t>
              </a:r>
            </a:p>
            <a:p>
              <a:pPr algn="ctr"/>
              <a:endParaRPr lang="ru-RU" dirty="0"/>
            </a:p>
          </p:txBody>
        </p:sp>
        <p:cxnSp>
          <p:nvCxnSpPr>
            <p:cNvPr id="27" name="Прямая соединительная линия 26"/>
            <p:cNvCxnSpPr>
              <a:stCxn id="20" idx="2"/>
            </p:cNvCxnSpPr>
            <p:nvPr/>
          </p:nvCxnSpPr>
          <p:spPr>
            <a:xfrm>
              <a:off x="5451609" y="1765201"/>
              <a:ext cx="0" cy="576065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flipH="1">
              <a:off x="3711270" y="5077569"/>
              <a:ext cx="338492" cy="0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flipH="1">
              <a:off x="6872781" y="5077569"/>
              <a:ext cx="308951" cy="0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cxnSp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702" y="19530"/>
            <a:ext cx="4553818" cy="593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731197711"/>
              </p:ext>
            </p:extLst>
          </p:nvPr>
        </p:nvGraphicFramePr>
        <p:xfrm>
          <a:off x="1313458" y="1549177"/>
          <a:ext cx="8496944" cy="5259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49362" y="471959"/>
            <a:ext cx="9505056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СТУКТУРА ДОХОДОВ РАЙОННОГО БЮДЖЕТА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2020 ГОД 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(ТЫС. РУБ)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702" y="0"/>
            <a:ext cx="4608512" cy="600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185396325"/>
              </p:ext>
            </p:extLst>
          </p:nvPr>
        </p:nvGraphicFramePr>
        <p:xfrm>
          <a:off x="881410" y="2053233"/>
          <a:ext cx="9289032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967234" y="541065"/>
            <a:ext cx="8856984" cy="13849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НАЛОГОВЫХ ДОХОДОВ РАЙОННОГО БЮДЖЕТА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2020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(ТЫС. РУБ.)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702" y="22101"/>
            <a:ext cx="4464496" cy="58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294095" y="1240342"/>
            <a:ext cx="4462433" cy="2858718"/>
          </a:xfrm>
          <a:prstGeom prst="flowChartAlternateProcess">
            <a:avLst/>
          </a:prstGeom>
          <a:solidFill>
            <a:srgbClr val="FFE7FF"/>
          </a:solidFill>
          <a:ln w="31750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519038156"/>
              </p:ext>
            </p:extLst>
          </p:nvPr>
        </p:nvGraphicFramePr>
        <p:xfrm>
          <a:off x="209898" y="1240343"/>
          <a:ext cx="4546630" cy="2699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-211086" y="1"/>
            <a:ext cx="10902899" cy="1090210"/>
          </a:xfrm>
          <a:prstGeom prst="rect">
            <a:avLst/>
          </a:prstGeom>
          <a:noFill/>
        </p:spPr>
        <p:txBody>
          <a:bodyPr wrap="square" lIns="104306" tIns="52153" rIns="104306" bIns="52153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i="1" kern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структуре налоговых доходов, налог </a:t>
            </a:r>
            <a:r>
              <a:rPr lang="ru-RU" sz="3200" b="1" i="1" kern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доходы физических лиц - основной налог </a:t>
            </a:r>
            <a:r>
              <a:rPr lang="ru-RU" sz="3200" b="1" i="1" kern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районного </a:t>
            </a:r>
            <a:r>
              <a:rPr lang="ru-RU" sz="3200" b="1" i="1" kern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бюджета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330" y="4645011"/>
            <a:ext cx="4756528" cy="273681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104306" tIns="52153" rIns="104306" bIns="52153" rtlCol="0">
            <a:spAutoFit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 на доходы физических лиц = </a:t>
            </a:r>
            <a:r>
              <a:rPr lang="ru-RU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13%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от доходов населения</a:t>
            </a:r>
          </a:p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Сумма собранного налога на территории всего Шимановского района (включая поселения) поступает в: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бластной бюджет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62,4%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районный бюджет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29,57 %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бюджеты сельских поселений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8%</a:t>
            </a:r>
            <a:r>
              <a:rPr lang="ru-RU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4634451" y="1081525"/>
            <a:ext cx="5968040" cy="5046506"/>
            <a:chOff x="4634451" y="1081525"/>
            <a:chExt cx="5968040" cy="5046506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4634451" y="1081525"/>
              <a:ext cx="5968040" cy="5046506"/>
              <a:chOff x="4634451" y="1081525"/>
              <a:chExt cx="5968040" cy="5046506"/>
            </a:xfrm>
          </p:grpSpPr>
          <p:sp>
            <p:nvSpPr>
              <p:cNvPr id="9" name="Овал 8"/>
              <p:cNvSpPr/>
              <p:nvPr/>
            </p:nvSpPr>
            <p:spPr>
              <a:xfrm>
                <a:off x="5514301" y="1081525"/>
                <a:ext cx="3864054" cy="827692"/>
              </a:xfrm>
              <a:prstGeom prst="ellips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lIns="104306" tIns="52153" rIns="104306" bIns="52153" rtlCol="0" anchor="ctr"/>
              <a:lstStyle/>
              <a:p>
                <a:pPr algn="ctr"/>
                <a:r>
                  <a:rPr lang="ru-RU" sz="1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Заработная плата </a:t>
                </a:r>
                <a:r>
                  <a:rPr lang="ru-RU" sz="1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= 30000 </a:t>
                </a:r>
                <a:r>
                  <a:rPr lang="ru-RU" sz="1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руб.</a:t>
                </a:r>
                <a:endParaRPr lang="ru-RU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" name="Овал 9"/>
              <p:cNvSpPr/>
              <p:nvPr/>
            </p:nvSpPr>
            <p:spPr>
              <a:xfrm>
                <a:off x="5417915" y="2226852"/>
                <a:ext cx="3611308" cy="834493"/>
              </a:xfrm>
              <a:prstGeom prst="ellips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lIns="104306" tIns="52153" rIns="104306" bIns="52153" rtlCol="0" anchor="ctr"/>
              <a:lstStyle/>
              <a:p>
                <a:pPr algn="ctr"/>
                <a:r>
                  <a:rPr lang="ru-RU" sz="1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Уплаченный налог  </a:t>
                </a:r>
                <a:r>
                  <a:rPr lang="ru-RU" sz="1600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13 % </a:t>
                </a:r>
                <a:r>
                  <a:rPr lang="ru-RU" sz="1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:r>
                  <a:rPr lang="ru-RU" sz="1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3900 </a:t>
                </a:r>
                <a:r>
                  <a:rPr lang="ru-RU" sz="1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руб.</a:t>
                </a:r>
                <a:endParaRPr lang="ru-RU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" name="Овал 10"/>
              <p:cNvSpPr/>
              <p:nvPr/>
            </p:nvSpPr>
            <p:spPr>
              <a:xfrm>
                <a:off x="4634451" y="3820056"/>
                <a:ext cx="2956921" cy="944421"/>
              </a:xfrm>
              <a:prstGeom prst="ellips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lIns="104306" tIns="52153" rIns="104306" bIns="52153" rtlCol="0" anchor="ctr"/>
              <a:lstStyle/>
              <a:p>
                <a:pPr algn="ctr"/>
                <a:r>
                  <a:rPr lang="ru-RU" sz="1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Областной </a:t>
                </a:r>
                <a:r>
                  <a:rPr lang="ru-RU" sz="1600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бюджет </a:t>
                </a:r>
                <a:r>
                  <a:rPr lang="ru-RU" sz="1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:r>
                  <a:rPr lang="ru-RU" sz="1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2433,6 руб.</a:t>
                </a:r>
                <a:endParaRPr lang="ru-RU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" name="Овал 11"/>
              <p:cNvSpPr/>
              <p:nvPr/>
            </p:nvSpPr>
            <p:spPr>
              <a:xfrm>
                <a:off x="6294635" y="5016307"/>
                <a:ext cx="2820001" cy="1111724"/>
              </a:xfrm>
              <a:prstGeom prst="ellips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lIns="104306" tIns="52153" rIns="104306" bIns="52153" rtlCol="0" anchor="ctr"/>
              <a:lstStyle/>
              <a:p>
                <a:pPr algn="ctr"/>
                <a:r>
                  <a:rPr lang="ru-RU" sz="1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Отчисления в </a:t>
                </a:r>
                <a:r>
                  <a:rPr lang="ru-RU" sz="1600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районный бюджет </a:t>
                </a:r>
                <a:endPara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r>
                  <a:rPr lang="ru-RU" sz="1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:r>
                  <a:rPr lang="ru-RU" sz="1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1153,23 руб.</a:t>
                </a:r>
                <a:endParaRPr lang="ru-RU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3" name="Прямая со стрелкой 12"/>
              <p:cNvCxnSpPr/>
              <p:nvPr/>
            </p:nvCxnSpPr>
            <p:spPr>
              <a:xfrm>
                <a:off x="6264824" y="2939136"/>
                <a:ext cx="13777" cy="87589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 стрелкой 13"/>
              <p:cNvCxnSpPr/>
              <p:nvPr/>
            </p:nvCxnSpPr>
            <p:spPr>
              <a:xfrm>
                <a:off x="7649911" y="3031086"/>
                <a:ext cx="84197" cy="1985221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 стрелкой 14"/>
              <p:cNvCxnSpPr/>
              <p:nvPr/>
            </p:nvCxnSpPr>
            <p:spPr>
              <a:xfrm>
                <a:off x="7448962" y="1909217"/>
                <a:ext cx="0" cy="317635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16" name="Овал 15"/>
              <p:cNvSpPr/>
              <p:nvPr/>
            </p:nvSpPr>
            <p:spPr>
              <a:xfrm>
                <a:off x="7899895" y="3815028"/>
                <a:ext cx="2702596" cy="1118525"/>
              </a:xfrm>
              <a:prstGeom prst="ellipse">
                <a:avLst/>
              </a:prstGeom>
              <a:ln/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lIns="104306" tIns="52153" rIns="104306" bIns="52153" rtlCol="0" anchor="ctr"/>
              <a:lstStyle/>
              <a:p>
                <a:pPr algn="ctr"/>
                <a:r>
                  <a:rPr lang="ru-RU" sz="1600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Бюджеты сельских поселений </a:t>
                </a:r>
                <a:r>
                  <a:rPr lang="ru-RU" sz="1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= 312 руб.</a:t>
                </a:r>
                <a:endParaRPr lang="ru-RU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8" name="Прямая со стрелкой 7"/>
            <p:cNvCxnSpPr/>
            <p:nvPr/>
          </p:nvCxnSpPr>
          <p:spPr>
            <a:xfrm>
              <a:off x="8610698" y="2930380"/>
              <a:ext cx="59792" cy="995061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635" y="7085409"/>
            <a:ext cx="4554538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958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031055384"/>
              </p:ext>
            </p:extLst>
          </p:nvPr>
        </p:nvGraphicFramePr>
        <p:xfrm>
          <a:off x="1049350" y="1629554"/>
          <a:ext cx="8784975" cy="54723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05358" y="613073"/>
            <a:ext cx="10325124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НЕНАЛОГОВЫХ ДОХОДОВ РАЙОННОГО БЮДЖЕТА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2020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(ТЫС.РУБ)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702" y="0"/>
            <a:ext cx="4337794" cy="565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863440880"/>
              </p:ext>
            </p:extLst>
          </p:nvPr>
        </p:nvGraphicFramePr>
        <p:xfrm>
          <a:off x="1241450" y="1837209"/>
          <a:ext cx="849694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881410" y="411565"/>
            <a:ext cx="9217024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БЕЗВОЗМЕЗДНЫХ ПОСТУПЛЕНИЙ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ДОХОДАХ РАЙОННОГО БЮДЖЕТА ЗА 2020 ГОД (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.)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44416" cy="488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05546" y="397049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Динамика исполнения доходов районного бюджета  за 2020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702" y="17909"/>
            <a:ext cx="4554538" cy="45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404261046"/>
              </p:ext>
            </p:extLst>
          </p:nvPr>
        </p:nvGraphicFramePr>
        <p:xfrm>
          <a:off x="737394" y="1405161"/>
          <a:ext cx="9217023" cy="604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8254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523063052"/>
              </p:ext>
            </p:extLst>
          </p:nvPr>
        </p:nvGraphicFramePr>
        <p:xfrm>
          <a:off x="1518061" y="1531089"/>
          <a:ext cx="8384531" cy="58876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1"/>
          <p:cNvSpPr txBox="1">
            <a:spLocks/>
          </p:cNvSpPr>
          <p:nvPr/>
        </p:nvSpPr>
        <p:spPr>
          <a:xfrm>
            <a:off x="0" y="159322"/>
            <a:ext cx="10691813" cy="1090210"/>
          </a:xfrm>
          <a:prstGeom prst="rect">
            <a:avLst/>
          </a:prstGeom>
          <a:noFill/>
        </p:spPr>
        <p:txBody>
          <a:bodyPr wrap="square" lIns="104306" tIns="52153" rIns="104306" bIns="52153">
            <a:spAutoFit/>
          </a:bodyPr>
          <a:lstStyle/>
          <a:p>
            <a:pPr algn="ctr" defTabSz="1043056">
              <a:defRPr/>
            </a:pPr>
            <a:r>
              <a:rPr lang="ru-RU" sz="3200" b="1" i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Структура расходов местного бюджета в </a:t>
            </a:r>
            <a:r>
              <a:rPr lang="ru-RU" sz="3200" b="1" i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2020 </a:t>
            </a:r>
            <a:r>
              <a:rPr lang="ru-RU" sz="3200" b="1" i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году </a:t>
            </a:r>
            <a:r>
              <a:rPr lang="ru-RU" sz="3200" b="1" i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(тыс. руб.)</a:t>
            </a:r>
            <a:endParaRPr lang="ru-RU" sz="3200" b="1" i="1" kern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5588" y="1877061"/>
            <a:ext cx="2404035" cy="53621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104306" tIns="52153" rIns="104306" bIns="52153">
            <a:spAutoFit/>
          </a:bodyPr>
          <a:lstStyle/>
          <a:p>
            <a:pPr algn="ctr"/>
            <a:r>
              <a:rPr lang="ru-RU" sz="1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 всего – </a:t>
            </a:r>
            <a:r>
              <a:rPr lang="ru-RU" sz="1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19672,9</a:t>
            </a:r>
            <a:endParaRPr lang="ru-RU" sz="1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24161" y="3173785"/>
            <a:ext cx="1515543" cy="75165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104306" tIns="52153" rIns="104306" bIns="52153" rtlCol="0">
            <a:spAutoFit/>
          </a:bodyPr>
          <a:lstStyle/>
          <a:p>
            <a:r>
              <a:rPr lang="ru-RU" sz="1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Социальная политика – </a:t>
            </a:r>
            <a:r>
              <a:rPr lang="ru-RU" sz="1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16592,3 </a:t>
            </a:r>
            <a:endParaRPr lang="ru-RU" sz="1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4142829" y="685081"/>
            <a:ext cx="1512167" cy="80905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104306" tIns="52153" rIns="104306" bIns="52153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 всего – 28318,2 </a:t>
            </a:r>
          </a:p>
          <a:p>
            <a:pPr algn="r"/>
            <a:r>
              <a:rPr lang="ru-RU" sz="1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3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6791845" y="756132"/>
            <a:ext cx="2681131" cy="73800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104306" tIns="52153" rIns="104306" bIns="52153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безопасность и </a:t>
            </a:r>
          </a:p>
          <a:p>
            <a:r>
              <a:rPr lang="ru-RU" sz="1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правоохране. </a:t>
            </a:r>
            <a:r>
              <a:rPr lang="ru-RU" sz="1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деятельность – </a:t>
            </a:r>
            <a:r>
              <a:rPr lang="ru-RU" sz="1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2774,0</a:t>
            </a:r>
            <a:endParaRPr lang="ru-RU" sz="13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8126631" y="1663335"/>
            <a:ext cx="2610229" cy="4818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104306" tIns="52153" rIns="104306" bIns="52153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Общегосударственные </a:t>
            </a:r>
            <a:r>
              <a:rPr lang="ru-RU" sz="1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вопросы </a:t>
            </a:r>
            <a:r>
              <a:rPr lang="ru-RU" sz="1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57252</a:t>
            </a:r>
            <a:endParaRPr lang="ru-RU" sz="1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1094108" y="900758"/>
            <a:ext cx="2098253" cy="5933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104306" tIns="52153" rIns="104306" bIns="52153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ультура– 20331,1 </a:t>
            </a:r>
            <a:endParaRPr lang="ru-RU" sz="1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342" y="4501505"/>
            <a:ext cx="2520281" cy="95410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 общего характера бюджетам </a:t>
            </a:r>
            <a:r>
              <a:rPr lang="ru-RU" sz="1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поселений- 46613,4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flipV="1">
            <a:off x="8658274" y="2145167"/>
            <a:ext cx="504056" cy="628146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TextBox 1"/>
          <p:cNvSpPr txBox="1"/>
          <p:nvPr/>
        </p:nvSpPr>
        <p:spPr>
          <a:xfrm>
            <a:off x="619762" y="6181914"/>
            <a:ext cx="2119942" cy="4818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104306" tIns="52153" rIns="104306" bIns="52153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Образование – 202703,8</a:t>
            </a:r>
            <a:endParaRPr lang="ru-RU" sz="1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 стрелкой 28"/>
          <p:cNvCxnSpPr>
            <a:endCxn id="28" idx="3"/>
          </p:cNvCxnSpPr>
          <p:nvPr/>
        </p:nvCxnSpPr>
        <p:spPr>
          <a:xfrm flipH="1">
            <a:off x="2739704" y="6013673"/>
            <a:ext cx="1526084" cy="409157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344" y="6663746"/>
            <a:ext cx="810777" cy="777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33" y="719174"/>
            <a:ext cx="925701" cy="811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2976" y="762812"/>
            <a:ext cx="1145197" cy="716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899" y="713494"/>
            <a:ext cx="978151" cy="660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3427" y="2145167"/>
            <a:ext cx="1500746" cy="844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34" y="3133353"/>
            <a:ext cx="1087628" cy="815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10" y="-54099"/>
            <a:ext cx="4554538" cy="45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06222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9402" y="615975"/>
            <a:ext cx="9217024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ДИНАМИКА ИСПОЛНЕНИЯ РАСХОДОВ РАЙОННОГО БЮДЖЕТА В 2020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ГОДУ (ТЫС.РУБЛЕЙ)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434080506"/>
              </p:ext>
            </p:extLst>
          </p:nvPr>
        </p:nvGraphicFramePr>
        <p:xfrm>
          <a:off x="1673498" y="2125241"/>
          <a:ext cx="7415907" cy="4655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702" y="68715"/>
            <a:ext cx="4176464" cy="544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922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339" y="1621185"/>
            <a:ext cx="10153128" cy="452431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Одним из принципов бюджетной системы Российской Федерации является принцип открытости (прозрачности) бюджетного процесса.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 «Бюджет для граждан» - информационный сборник, который познакомит Вас с положениями основного финансового документа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Шимановского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района Амурской области – отчета об исполнении местного бюджета, созданного специально для того, чтобы каждый житель муниципального образования был осведомлен, как формируется и расходуется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районный бюджет 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сколько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бюджет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поступило средств и на какие цели они были направлены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году. Представленная информация предназначена для широкого круга пользователей и будет интересна и полезна как молодежи, так и пенсионерам и другим категориям населения, так как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районный бюджет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затрагивает интересы каждого его жителя.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57474" y="181024"/>
            <a:ext cx="8064896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Уважаемые жители муниципального образования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Шимановский  район!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46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42441" y="325041"/>
            <a:ext cx="107168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Сведения о фактических поступлениях доходов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сравнении с первоначально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утвержденным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Решением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 бюджете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 с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уточненными значениями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учетом внесенных изменений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10" y="-75301"/>
            <a:ext cx="4176464" cy="544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453506"/>
              </p:ext>
            </p:extLst>
          </p:nvPr>
        </p:nvGraphicFramePr>
        <p:xfrm>
          <a:off x="161330" y="1363972"/>
          <a:ext cx="10369152" cy="6013402"/>
        </p:xfrm>
        <a:graphic>
          <a:graphicData uri="http://schemas.openxmlformats.org/drawingml/2006/table">
            <a:tbl>
              <a:tblPr/>
              <a:tblGrid>
                <a:gridCol w="1198183"/>
                <a:gridCol w="3338321"/>
                <a:gridCol w="936104"/>
                <a:gridCol w="792088"/>
                <a:gridCol w="792088"/>
                <a:gridCol w="792088"/>
                <a:gridCol w="2520280"/>
              </a:tblGrid>
              <a:tr h="129037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Код дохода по бюджетной классификации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Первоначально утвержденный  план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Исполнено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Отклонение % (исполнения от первоначального плана)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причины отклонений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297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7030A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4</a:t>
                      </a:r>
                      <a:r>
                        <a:rPr lang="ru-RU" sz="10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7030A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6</a:t>
                      </a:r>
                      <a:r>
                        <a:rPr lang="ru-RU" sz="10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7030A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626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1 00 00000 00 0000 000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НАЛОГОВЫЕ И НЕНАЛОГОВЫ ДОХОДЫ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79753,2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78969,9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80438,3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100,9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увеличение налогооблагаемой базы.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096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1 01 00000 00 0000 000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Налоги на прибыль, доходы                 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64217,3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62096,9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62750,8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97,7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уменьшение налогооблагаемой базы.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2686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 103 00000 00 0000 000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  НАЛОГИ НА ТОВАРЫ (РАБОТЫ, УСЛУГИ), РЕАЛИЗУЕМЫЕ НА ТЕРРИТОРИИ РОССИЙСКОЙ ФЕДЕРАЦИИ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5526,6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5027,4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4935,2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89,3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уменьшение налогооблагаемой базы.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31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 1 05 00000 00 0000 000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Налоги на совокупный доход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1303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854,0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888,4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68,1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снижение налогооблагаемой базы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241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1 08 00000 00 0000 000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Государственная пошлина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112,9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св200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увеличение налогооблагаемой базы.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379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1 11 00000 00 0000 000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Доходы от использования имущества находящегося в государственной и муниципальной собственности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7394,9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8394,4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8973,9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121,4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погашение задолженности прошлых лет и заключение новых договоров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241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 1 12 00000 00 0000 000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Платежи при пользовании природными ресурсами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86,4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78,4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85,7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99,1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уменьшение количества плательщиков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0723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 113 00000 00 0000 000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  ДОХОДЫ ОТ ОКАЗАНИЯ ПЛАТНЫХ УСЛУГ И КОМПЕНСАЦИИ ЗАТРАТ ГОСУДАРСТВА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725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725,0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824,9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113,8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увеличение налогооблагаемой базы. Заключение новых договоров о возмещении расходов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448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1 14 00000 00 0000 000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66,8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95,4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снижение цены при проведении конкурентных процедур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1 16 00000 00 0000 000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405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1538,8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1658,8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св200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дополнительные поступления штрафов по администратору доходов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 117 00000 00 0000 000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  ПРОЧИЕ НЕНАЛОГОВЫЕ ДОХОДЫ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85,0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140,9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св200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дополнительные поступления неналоговых доходов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22301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98758"/>
              </p:ext>
            </p:extLst>
          </p:nvPr>
        </p:nvGraphicFramePr>
        <p:xfrm>
          <a:off x="377354" y="973113"/>
          <a:ext cx="9937104" cy="5169315"/>
        </p:xfrm>
        <a:graphic>
          <a:graphicData uri="http://schemas.openxmlformats.org/drawingml/2006/table">
            <a:tbl>
              <a:tblPr/>
              <a:tblGrid>
                <a:gridCol w="1368152"/>
                <a:gridCol w="3145316"/>
                <a:gridCol w="892461"/>
                <a:gridCol w="796839"/>
                <a:gridCol w="793297"/>
                <a:gridCol w="796839"/>
                <a:gridCol w="2144200"/>
              </a:tblGrid>
              <a:tr h="6701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2 00 00000 00 0000 000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272425,1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315059,4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312614,7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114,8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в первоначальном бюджете поступление сумм дотации  из областного бюджета не планировалось.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2 02 00000 00 0000 000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БЕЗВОЗМЕЗДНЫЕ ПОСТУПЛЕНИЯ ОТ ДРУГИХ БЮДЖЕТОВ БЮДЖЕТНОЙ СИСТЕМЫ РОССИЙСКОЙ ФЕДЕРАЦИИ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272425,1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314541,3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312096,6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114,6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выделение субсидий из областного бюджета  в течении года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076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2 02 10000 00 0000 150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Дотации бюджетам субъектов Российской Федерации и муниципальных образований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22614,9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31101,4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31101,4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137,5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дополнительное выделение средств из областного бюджета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2 02 20000 00 0000 150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Субсидии бюджетам бюджетной системы Российской Федерации (межбюджетные субсидии)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111180,4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145770,0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144971,0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130,4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уменьшение субсидии из областного бюджета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54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2 02 40000 00 0000 150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Иные межбюджетные </a:t>
                      </a:r>
                      <a:r>
                        <a:rPr lang="ru-RU" sz="1100" b="1" i="1" u="none" strike="noStrike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трансферты</a:t>
                      </a:r>
                      <a:endParaRPr lang="ru-RU" sz="1100" b="1" i="1" u="none" strike="noStrike" dirty="0">
                        <a:solidFill>
                          <a:srgbClr val="7030A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10698,2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10880,3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10880,3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101,7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дополнительное выделение средств из областного бюджета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4774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2 07 00000 00 0000 150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Прочие безвозмездные поступления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632,9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632,9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св200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дополнительное выделение средств из областного бюджета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4507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219 00000 00 0000 000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ВОЗВРАТ ОСТАТКОВ СУБСИДИЙ, СУБВЕНЦИЙ И ИНЫХ МЕЖБЮДЖЕТНЫХ ТРАНСФЕРТОВ, ИМЕЮЩИХ ЦЕЛЕВОЕ НАЗНАЧЕНИЕ, ПРОШЛЫХ ЛЕТ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-114,8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-114,8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св200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1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дополнительное выделение средств из областного бюджета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080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ИТОГО ДОХОДОВ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352178,3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394029,3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393053,0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111,6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84023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5807"/>
            <a:ext cx="106902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Сведения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 фактически произведенных расходах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сравнении с первоначально утвержденным Решением о бюджете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с уточненными значениями с учетом внесенных изменений за 2020 год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10" y="-75301"/>
            <a:ext cx="4176464" cy="544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647360"/>
              </p:ext>
            </p:extLst>
          </p:nvPr>
        </p:nvGraphicFramePr>
        <p:xfrm>
          <a:off x="449362" y="1133154"/>
          <a:ext cx="9865096" cy="5959386"/>
        </p:xfrm>
        <a:graphic>
          <a:graphicData uri="http://schemas.openxmlformats.org/drawingml/2006/table">
            <a:tbl>
              <a:tblPr/>
              <a:tblGrid>
                <a:gridCol w="2592288"/>
                <a:gridCol w="504056"/>
                <a:gridCol w="504056"/>
                <a:gridCol w="792088"/>
                <a:gridCol w="792088"/>
                <a:gridCol w="720080"/>
                <a:gridCol w="720080"/>
                <a:gridCol w="3240360"/>
              </a:tblGrid>
              <a:tr h="7040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Рз</a:t>
                      </a:r>
                      <a:endParaRPr lang="ru-RU" sz="9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ПР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Первоначально утвержденный бюджет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уточненный план 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Исполнено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Отклонения % (исполнение от первоначального плана)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Причина отклонений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28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ОБЩЕГОСУДАРСТВЕННЫЕ ВОПРОСЫ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01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00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57223,6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60721,4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57 252,0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100,1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Исполнено в полном объеме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03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00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3168,0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3216,1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2 774,0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87,6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Уменьшены расходы на обеспечение деятельности реализации других функций, связанных с обеспечением национальной безопасности и правоохранительной деятельности 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15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НАЦИОНАЛЬНАЯ ЭКОНОМИКА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04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00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15333,8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28878,5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28 318,2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184,7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Выделены дополнительные средства с областного бюджета на осуществление  дорожной деятельности  в отношении автомобильных дорог местного значения и сооружений на них. 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38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05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00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15 032,0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20046,3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19 672,9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130,9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Увеличены</a:t>
                      </a:r>
                      <a:r>
                        <a:rPr lang="ru-RU" sz="1050" b="1" i="1" u="none" strike="noStrike" baseline="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 расходы</a:t>
                      </a:r>
                      <a:r>
                        <a:rPr lang="ru-RU" sz="1050" b="1" i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05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в связи с поступлением средств субсидии из областного бюджета на мероприятия по  обновлению материально-технической базы жилищно-коммунального хозяйства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77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ОБРАЗОВАНИЕ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07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00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181147,2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211914,4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202 703,8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111,9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Дополнительное </a:t>
                      </a:r>
                      <a:r>
                        <a:rPr lang="ru-RU" sz="105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выделение средств из областного бюджета в сфере модернизации образования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02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КУЛЬТУРА, КИНЕМАТОГРАФИЯ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08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00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20607,4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20882,5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20 331,1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98,6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Экономия при закупках. Экономия средств на проведение праздников  за счет отмены мероприятий в связи с пандемией.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7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ЗДРАВООХРАНЕНИЕ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09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00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625,0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625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504,8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80,8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Экономия фонда оплаты труда и начислений на неё 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7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СОЦИАЛЬНАЯ ПОЛИТИКА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00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19976,0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17317,3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16 592,3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83,1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Использование средств субвенции по фактической потребности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7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00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265,0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156,7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89,4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33,7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Снижение спортивных мероприятий в течении года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45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МЕЖБЮДЖЕТНЫЕ ТРАНСФЕРТЫ ОБЩЕГО ХАРАКТЕРА БЮДЖЕТАМ СУБЪЕКТОВ РОССИЙСКОЙ ФЕДЕРАЦИИ И МУНИЦИПАЛЬНЫХ ОБРАЗОВАНИЙ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00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40100,4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46613,4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46 613,4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116,2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Дополнительное выделение средства </a:t>
                      </a:r>
                      <a:r>
                        <a:rPr lang="ru-RU" sz="1050" b="1" i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поселениям на </a:t>
                      </a:r>
                      <a:r>
                        <a:rPr lang="ru-RU" sz="105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первоочередные </a:t>
                      </a:r>
                      <a:r>
                        <a:rPr lang="ru-RU" sz="1050" b="1" i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расходы в  </a:t>
                      </a:r>
                      <a:r>
                        <a:rPr lang="ru-RU" sz="105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течении года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98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353478,3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410371,6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394 851,9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111,7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Увеличение расходов в связи с выделенными </a:t>
                      </a:r>
                      <a:r>
                        <a:rPr lang="ru-RU" sz="1050" b="1" i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050" b="1" i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средствами  из областного бюджета</a:t>
                      </a:r>
                    </a:p>
                  </a:txBody>
                  <a:tcPr marL="6560" marR="6560" marT="65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98321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1410" y="685081"/>
            <a:ext cx="8856984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АНАЛИЗ ИСПОЛНЕНИЯ РАСХОДОВ  2020 ГОДА  В СРАВНЕНИИ С ПРОШЛЫМ ГОДОМ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177283"/>
              </p:ext>
            </p:extLst>
          </p:nvPr>
        </p:nvGraphicFramePr>
        <p:xfrm>
          <a:off x="1313458" y="1909217"/>
          <a:ext cx="8136904" cy="5016458"/>
        </p:xfrm>
        <a:graphic>
          <a:graphicData uri="http://schemas.openxmlformats.org/drawingml/2006/table">
            <a:tbl>
              <a:tblPr firstRow="1" firstCol="1" bandRow="1">
                <a:tableStyleId>{35758FB7-9AC5-4552-8A53-C91805E547FA}</a:tableStyleId>
              </a:tblPr>
              <a:tblGrid>
                <a:gridCol w="3171065"/>
                <a:gridCol w="1260684"/>
                <a:gridCol w="1184833"/>
                <a:gridCol w="1260161"/>
                <a:gridCol w="1260161"/>
              </a:tblGrid>
              <a:tr h="282188">
                <a:tc row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83" marR="4448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r>
                        <a:rPr lang="ru-RU" sz="1400" b="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83" marR="4448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83" marR="44483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</a:t>
                      </a:r>
                      <a:r>
                        <a:rPr lang="ru-RU" sz="14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прироста (уменьшения)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83" marR="4448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21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400" b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83" marR="44483" marT="0" marB="0" anchor="ctr"/>
                </a:tc>
              </a:tr>
              <a:tr h="373603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400" b="0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83" marR="44483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53360,9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57252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/>
                        <a:t>7,3</a:t>
                      </a:r>
                      <a:endParaRPr lang="ru-RU" sz="1600" b="1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3891,1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</a:tr>
              <a:tr h="609776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400" b="0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83" marR="44483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2796,3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2774,0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/>
                        <a:t>-0,8</a:t>
                      </a:r>
                      <a:endParaRPr lang="ru-RU" sz="1600" b="1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-22,3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</a:tr>
              <a:tr h="348152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400" b="0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83" marR="44483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11818,5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28318,2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/>
                        <a:t>139,6</a:t>
                      </a:r>
                      <a:endParaRPr lang="ru-RU" sz="1600" b="1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16499,7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</a:tr>
              <a:tr h="348152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400" b="0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83" marR="44483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16925,6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19672,9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/>
                        <a:t>16,2</a:t>
                      </a:r>
                      <a:endParaRPr lang="ru-RU" sz="1600" b="1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2747,3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</a:tr>
              <a:tr h="348152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400" b="0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83" marR="44483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191685,4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202703,8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/>
                        <a:t>5,7</a:t>
                      </a:r>
                      <a:endParaRPr lang="ru-RU" sz="1600" b="1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11018,4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</a:tr>
              <a:tr h="360369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400" b="0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83" marR="44483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16176,9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20331,1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/>
                        <a:t>25,7</a:t>
                      </a:r>
                      <a:endParaRPr lang="ru-RU" sz="1600" b="1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4154,2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</a:tr>
              <a:tr h="348152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Здравоохранение</a:t>
                      </a:r>
                      <a:endParaRPr lang="ru-RU" sz="1400" b="0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83" marR="44483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347,2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504,8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/>
                        <a:t>45,4</a:t>
                      </a:r>
                      <a:endParaRPr lang="ru-RU" sz="1600" b="1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157,6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</a:tr>
              <a:tr h="373603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b="0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83" marR="44483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16598,4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16592,3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/>
                        <a:t>-0,01</a:t>
                      </a:r>
                      <a:endParaRPr lang="ru-RU" sz="1600" b="1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-6,1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</a:tr>
              <a:tr h="430121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b="0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83" marR="44483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182,4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89,4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/>
                        <a:t>-50,1</a:t>
                      </a:r>
                      <a:endParaRPr lang="ru-RU" sz="1600" b="1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-93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 общего характера бюджетам поселений</a:t>
                      </a:r>
                      <a:endParaRPr lang="ru-RU" sz="1400" b="0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83" marR="44483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42966,1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46613,4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/>
                        <a:t>8,5</a:t>
                      </a:r>
                      <a:endParaRPr lang="ru-RU" sz="1600" b="1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3647,3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</a:tr>
              <a:tr h="335938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РАСХОДОВ</a:t>
                      </a:r>
                      <a:endParaRPr lang="ru-RU" sz="1400" b="0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352857,7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394851,9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/>
                        <a:t>11,9</a:t>
                      </a:r>
                      <a:endParaRPr lang="ru-RU" sz="1600" b="1" dirty="0"/>
                    </a:p>
                  </a:txBody>
                  <a:tcPr marL="44483" marR="44483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41994,2</a:t>
                      </a:r>
                      <a:endParaRPr lang="ru-RU" sz="1800" dirty="0"/>
                    </a:p>
                  </a:txBody>
                  <a:tcPr marL="44483" marR="44483" marT="0" marB="0" anchor="ctr"/>
                </a:tc>
              </a:tr>
            </a:tbl>
          </a:graphicData>
        </a:graphic>
      </p:graphicFrame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702" y="49944"/>
            <a:ext cx="4320480" cy="563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5911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454417813"/>
              </p:ext>
            </p:extLst>
          </p:nvPr>
        </p:nvGraphicFramePr>
        <p:xfrm>
          <a:off x="881410" y="0"/>
          <a:ext cx="9810403" cy="7562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30882" y="20242"/>
            <a:ext cx="9177458" cy="936321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lvl="0" algn="ctr">
              <a:defRPr/>
            </a:pPr>
            <a:r>
              <a:rPr lang="ru-RU" sz="2700" b="1" i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Структура расходов местного </a:t>
            </a:r>
            <a:r>
              <a:rPr lang="ru-RU" sz="2700" b="1" i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2700" b="1" i="1" kern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2020 </a:t>
            </a:r>
            <a:r>
              <a:rPr lang="ru-RU" sz="2700" b="1" i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году в разрезе статей экономической классификации</a:t>
            </a:r>
          </a:p>
        </p:txBody>
      </p:sp>
    </p:spTree>
    <p:extLst>
      <p:ext uri="{BB962C8B-B14F-4D97-AF65-F5344CB8AC3E}">
        <p14:creationId xmlns:p14="http://schemas.microsoft.com/office/powerpoint/2010/main" val="32792240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841148172"/>
              </p:ext>
            </p:extLst>
          </p:nvPr>
        </p:nvGraphicFramePr>
        <p:xfrm>
          <a:off x="1313458" y="2125241"/>
          <a:ext cx="8064896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097434" y="555581"/>
            <a:ext cx="8496944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СОЦИАЛЬНУЮ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СФЕРУ 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2020 ГОДУ СОСТАВИЛИ  61 % ВСЕХ РАСХОДОВ РАЙОННОГО БЮДЖЕТА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702" y="1"/>
            <a:ext cx="4320480" cy="563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94095" y="0"/>
            <a:ext cx="10145127" cy="720878"/>
          </a:xfrm>
          <a:prstGeom prst="rect">
            <a:avLst/>
          </a:prstGeom>
          <a:noFill/>
        </p:spPr>
        <p:txBody>
          <a:bodyPr wrap="square" lIns="104306" tIns="52153" rIns="104306" bIns="52153" rtlCol="0">
            <a:spAutoFit/>
          </a:bodyPr>
          <a:lstStyle/>
          <a:p>
            <a:pPr algn="ctr"/>
            <a:r>
              <a:rPr lang="ru-RU" sz="2000" b="1" i="1" kern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Структура межбюджетных трансфертов</a:t>
            </a:r>
            <a:endParaRPr lang="ru-RU" sz="2000" b="1" i="1" kern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предоставляемых  из районного бюджета сельским бюджетам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88752774"/>
              </p:ext>
            </p:extLst>
          </p:nvPr>
        </p:nvGraphicFramePr>
        <p:xfrm>
          <a:off x="0" y="923134"/>
          <a:ext cx="10691813" cy="6067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81410" y="6517729"/>
            <a:ext cx="4392488" cy="40011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Всего 51118,9 тыс. рублей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042" y="6990196"/>
            <a:ext cx="4320480" cy="563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765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9593" y="429047"/>
            <a:ext cx="9649072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Сколько средств районного бюджета распределено в рамках муниципальных программ Шимановского района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716" y="1"/>
            <a:ext cx="3557414" cy="464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1097434" y="2197249"/>
            <a:ext cx="8223447" cy="4789784"/>
            <a:chOff x="1097434" y="2197249"/>
            <a:chExt cx="8223447" cy="4789784"/>
          </a:xfrm>
        </p:grpSpPr>
        <p:sp>
          <p:nvSpPr>
            <p:cNvPr id="4" name="Овал 3"/>
            <p:cNvSpPr/>
            <p:nvPr/>
          </p:nvSpPr>
          <p:spPr>
            <a:xfrm>
              <a:off x="2953829" y="2197249"/>
              <a:ext cx="5400600" cy="108012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latin typeface="Times New Roman" pitchFamily="18" charset="0"/>
                  <a:cs typeface="Times New Roman" pitchFamily="18" charset="0"/>
                </a:rPr>
                <a:t>Всего расходов в 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2020 </a:t>
              </a:r>
              <a:r>
                <a:rPr lang="ru-RU" dirty="0">
                  <a:latin typeface="Times New Roman" pitchFamily="18" charset="0"/>
                  <a:cs typeface="Times New Roman" pitchFamily="18" charset="0"/>
                </a:rPr>
                <a:t>году: 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394852 тыс. рублей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097434" y="3781425"/>
              <a:ext cx="2448272" cy="129614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Программные расходы: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872609" y="3781425"/>
              <a:ext cx="2448272" cy="129614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Непрограммные расходы: 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126902" y="5690889"/>
              <a:ext cx="2448272" cy="129614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363163,5 тыс. рублей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872609" y="5690889"/>
              <a:ext cx="2448272" cy="129614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0" algn="ctr"/>
              <a:r>
                <a:rPr lang="ru" dirty="0" smtClean="0">
                  <a:latin typeface="Times New Roman" pitchFamily="18" charset="0"/>
                  <a:cs typeface="Times New Roman" pitchFamily="18" charset="0"/>
                </a:rPr>
                <a:t>31688,5 тыс. рублей</a:t>
              </a:r>
              <a:endParaRPr lang="ru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Прямая соединительная линия 11"/>
            <p:cNvCxnSpPr>
              <a:stCxn id="4" idx="4"/>
            </p:cNvCxnSpPr>
            <p:nvPr/>
          </p:nvCxnSpPr>
          <p:spPr>
            <a:xfrm>
              <a:off x="5654129" y="3277369"/>
              <a:ext cx="0" cy="288032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flipH="1">
              <a:off x="2393579" y="3565401"/>
              <a:ext cx="6048671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2393579" y="3565401"/>
              <a:ext cx="0" cy="216024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8442250" y="3565401"/>
              <a:ext cx="0" cy="216024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>
              <a:stCxn id="5" idx="2"/>
            </p:cNvCxnSpPr>
            <p:nvPr/>
          </p:nvCxnSpPr>
          <p:spPr>
            <a:xfrm>
              <a:off x="2321570" y="5077569"/>
              <a:ext cx="0" cy="61332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8226226" y="5077569"/>
              <a:ext cx="0" cy="61332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074045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364821"/>
              </p:ext>
            </p:extLst>
          </p:nvPr>
        </p:nvGraphicFramePr>
        <p:xfrm>
          <a:off x="809402" y="1837209"/>
          <a:ext cx="9145016" cy="561020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5551875"/>
                <a:gridCol w="580710"/>
                <a:gridCol w="943653"/>
                <a:gridCol w="1016242"/>
                <a:gridCol w="1052536"/>
              </a:tblGrid>
              <a:tr h="360040">
                <a:tc>
                  <a:txBody>
                    <a:bodyPr/>
                    <a:lstStyle/>
                    <a:p>
                      <a:pPr indent="0" algn="ctr"/>
                      <a:r>
                        <a:rPr lang="ru" sz="1200" i="1" dirty="0" smtClean="0">
                          <a:solidFill>
                            <a:srgbClr val="002060"/>
                          </a:solidFill>
                        </a:rPr>
                        <a:t>НАИМЕНОВАНИЕ ПРОГРАММЫ</a:t>
                      </a:r>
                      <a:endParaRPr lang="ru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200" i="1" dirty="0" smtClean="0">
                          <a:solidFill>
                            <a:srgbClr val="002060"/>
                          </a:solidFill>
                        </a:rPr>
                        <a:t>№ программы</a:t>
                      </a:r>
                      <a:endParaRPr lang="ru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200" i="1" dirty="0" smtClean="0">
                          <a:solidFill>
                            <a:srgbClr val="002060"/>
                          </a:solidFill>
                        </a:rPr>
                        <a:t>План</a:t>
                      </a:r>
                      <a:endParaRPr lang="ru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200" i="1" dirty="0" smtClean="0">
                          <a:solidFill>
                            <a:srgbClr val="002060"/>
                          </a:solidFill>
                        </a:rPr>
                        <a:t>Исполнено</a:t>
                      </a:r>
                      <a:endParaRPr lang="ru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200" dirty="0" smtClean="0">
                          <a:solidFill>
                            <a:srgbClr val="002060"/>
                          </a:solidFill>
                        </a:rPr>
                        <a:t>%</a:t>
                      </a:r>
                      <a:endParaRPr lang="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60040">
                <a:tc>
                  <a:txBody>
                    <a:bodyPr/>
                    <a:lstStyle/>
                    <a:p>
                      <a:pPr indent="0">
                        <a:lnSpc>
                          <a:spcPts val="1440"/>
                        </a:lnSpc>
                      </a:pPr>
                      <a:r>
                        <a:rPr lang="ru" sz="1200" i="1" dirty="0" smtClean="0">
                          <a:solidFill>
                            <a:srgbClr val="002060"/>
                          </a:solidFill>
                        </a:rPr>
                        <a:t>Муниципальная программа «Повышение</a:t>
                      </a:r>
                      <a:r>
                        <a:rPr lang="ru" sz="1200" i="1" baseline="0" dirty="0" smtClean="0">
                          <a:solidFill>
                            <a:srgbClr val="002060"/>
                          </a:solidFill>
                        </a:rPr>
                        <a:t> эффективности деятельности органов местного самоупровления в </a:t>
                      </a:r>
                      <a:r>
                        <a:rPr lang="ru" sz="1200" i="1" dirty="0" smtClean="0">
                          <a:solidFill>
                            <a:srgbClr val="002060"/>
                          </a:solidFill>
                        </a:rPr>
                        <a:t>Шимановском районе на 2015-2020 годы»</a:t>
                      </a:r>
                      <a:endParaRPr lang="ru" sz="1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3200"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3200"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102757,2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99663,9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  <a:endParaRPr lang="ru" sz="11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601024">
                <a:tc>
                  <a:txBody>
                    <a:bodyPr/>
                    <a:lstStyle/>
                    <a:p>
                      <a:pPr indent="0">
                        <a:lnSpc>
                          <a:spcPts val="1392"/>
                        </a:lnSpc>
                      </a:pPr>
                      <a:r>
                        <a:rPr lang="ru" sz="1200" i="1" dirty="0" smtClean="0">
                          <a:solidFill>
                            <a:srgbClr val="002060"/>
                          </a:solidFill>
                        </a:rPr>
                        <a:t>Муниципальная программа «Развите системы</a:t>
                      </a:r>
                      <a:r>
                        <a:rPr lang="ru" sz="1200" i="1" baseline="0" dirty="0" smtClean="0">
                          <a:solidFill>
                            <a:srgbClr val="002060"/>
                          </a:solidFill>
                        </a:rPr>
                        <a:t> гражданской обороны, защиты населения и территорий от черезвычайных ситуаций в муниципальном образовании</a:t>
                      </a:r>
                      <a:r>
                        <a:rPr lang="ru" sz="1200" i="1" dirty="0" smtClean="0">
                          <a:solidFill>
                            <a:srgbClr val="002060"/>
                          </a:solidFill>
                        </a:rPr>
                        <a:t> Шимановский район на 2015-2020годы»</a:t>
                      </a:r>
                      <a:endParaRPr lang="ru" sz="1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203200"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3200"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3216,1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2774,0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86,3</a:t>
                      </a:r>
                      <a:endParaRPr lang="ru" sz="11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07088">
                <a:tc>
                  <a:txBody>
                    <a:bodyPr/>
                    <a:lstStyle/>
                    <a:p>
                      <a:pPr indent="0">
                        <a:lnSpc>
                          <a:spcPts val="1416"/>
                        </a:lnSpc>
                      </a:pPr>
                      <a:r>
                        <a:rPr lang="ru" sz="1200" i="1" dirty="0">
                          <a:solidFill>
                            <a:srgbClr val="002060"/>
                          </a:solidFill>
                        </a:rPr>
                        <a:t>Муниципальная </a:t>
                      </a:r>
                      <a:r>
                        <a:rPr lang="ru" sz="1200" i="1" dirty="0" smtClean="0">
                          <a:solidFill>
                            <a:srgbClr val="002060"/>
                          </a:solidFill>
                        </a:rPr>
                        <a:t>программа «Развитие</a:t>
                      </a:r>
                      <a:r>
                        <a:rPr lang="ru" sz="1200" i="1" baseline="0" dirty="0" smtClean="0">
                          <a:solidFill>
                            <a:srgbClr val="002060"/>
                          </a:solidFill>
                        </a:rPr>
                        <a:t> сельского хозяйства и регулирование сельскохозяйственной продукции сырья и продовольствия Шимановского района на 2015-2020 годы</a:t>
                      </a:r>
                      <a:r>
                        <a:rPr lang="ru" sz="1200" i="1" dirty="0" smtClean="0">
                          <a:solidFill>
                            <a:srgbClr val="002060"/>
                          </a:solidFill>
                        </a:rPr>
                        <a:t>»</a:t>
                      </a:r>
                      <a:endParaRPr lang="ru" sz="1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203200"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3200"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" sz="11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61720">
                <a:tc>
                  <a:txBody>
                    <a:bodyPr/>
                    <a:lstStyle/>
                    <a:p>
                      <a:pPr marR="1079500" indent="0">
                        <a:lnSpc>
                          <a:spcPts val="1440"/>
                        </a:lnSpc>
                      </a:pPr>
                      <a:r>
                        <a:rPr lang="ru" sz="12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</a:t>
                      </a:r>
                      <a:r>
                        <a:rPr lang="ru" sz="1200" i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программа  «Развитие транспортной системы в Шимановском районе на 2015-2020 годы»</a:t>
                      </a:r>
                      <a:endParaRPr lang="ru" sz="1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203200"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3200"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26940,2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26729,6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  <a:endParaRPr lang="ru" sz="11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601024">
                <a:tc>
                  <a:txBody>
                    <a:bodyPr/>
                    <a:lstStyle/>
                    <a:p>
                      <a:pPr indent="0">
                        <a:lnSpc>
                          <a:spcPts val="1416"/>
                        </a:lnSpc>
                      </a:pPr>
                      <a:r>
                        <a:rPr lang="ru" sz="1200" i="1" dirty="0">
                          <a:solidFill>
                            <a:srgbClr val="002060"/>
                          </a:solidFill>
                        </a:rPr>
                        <a:t>Муниципальная </a:t>
                      </a:r>
                      <a:r>
                        <a:rPr lang="ru" sz="1200" i="1" dirty="0" smtClean="0">
                          <a:solidFill>
                            <a:srgbClr val="002060"/>
                          </a:solidFill>
                        </a:rPr>
                        <a:t>программа «Модернизация</a:t>
                      </a:r>
                      <a:r>
                        <a:rPr lang="ru" sz="1200" i="1" baseline="0" dirty="0" smtClean="0">
                          <a:solidFill>
                            <a:srgbClr val="002060"/>
                          </a:solidFill>
                        </a:rPr>
                        <a:t> жилищно-коммунального хозяйства,энергосбережение и повышение энергетической эффективности в </a:t>
                      </a:r>
                      <a:r>
                        <a:rPr lang="ru" sz="1200" i="1" dirty="0" smtClean="0">
                          <a:solidFill>
                            <a:srgbClr val="002060"/>
                          </a:solidFill>
                        </a:rPr>
                        <a:t>Шимановском районе </a:t>
                      </a:r>
                      <a:r>
                        <a:rPr lang="ru" sz="1200" i="1" dirty="0">
                          <a:solidFill>
                            <a:srgbClr val="002060"/>
                          </a:solidFill>
                        </a:rPr>
                        <a:t>на </a:t>
                      </a:r>
                      <a:r>
                        <a:rPr lang="ru" sz="1200" i="1" dirty="0" smtClean="0">
                          <a:solidFill>
                            <a:srgbClr val="002060"/>
                          </a:solidFill>
                        </a:rPr>
                        <a:t>2015 </a:t>
                      </a:r>
                      <a:r>
                        <a:rPr lang="ru" sz="1200" i="1" dirty="0">
                          <a:solidFill>
                            <a:srgbClr val="002060"/>
                          </a:solidFill>
                        </a:rPr>
                        <a:t>- </a:t>
                      </a:r>
                      <a:r>
                        <a:rPr lang="ru" sz="1200" i="1" dirty="0" smtClean="0">
                          <a:solidFill>
                            <a:srgbClr val="002060"/>
                          </a:solidFill>
                        </a:rPr>
                        <a:t>2020 </a:t>
                      </a:r>
                      <a:r>
                        <a:rPr lang="ru" sz="1200" i="1" dirty="0">
                          <a:solidFill>
                            <a:srgbClr val="002060"/>
                          </a:solidFill>
                        </a:rPr>
                        <a:t>годы»</a:t>
                      </a:r>
                      <a:endParaRPr lang="ru" sz="1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203200"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3200"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5221,4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5220,7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" sz="11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96117">
                <a:tc>
                  <a:txBody>
                    <a:bodyPr/>
                    <a:lstStyle/>
                    <a:p>
                      <a:pPr indent="0">
                        <a:lnSpc>
                          <a:spcPts val="1440"/>
                        </a:lnSpc>
                      </a:pPr>
                      <a:r>
                        <a:rPr lang="ru-RU" sz="1200" i="1" dirty="0" smtClean="0">
                          <a:solidFill>
                            <a:srgbClr val="002060"/>
                          </a:solidFill>
                        </a:rPr>
                        <a:t>Муниципальная программа «Переселение граждан из аварийного жилищного фонда на территории Шимановского района Амурской области»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203200"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3200"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6902,7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6902,7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" sz="11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96117">
                <a:tc>
                  <a:txBody>
                    <a:bodyPr/>
                    <a:lstStyle/>
                    <a:p>
                      <a:pPr indent="0">
                        <a:lnSpc>
                          <a:spcPts val="1440"/>
                        </a:lnSpc>
                      </a:pPr>
                      <a:r>
                        <a:rPr lang="ru" sz="1200" i="1" dirty="0">
                          <a:solidFill>
                            <a:srgbClr val="002060"/>
                          </a:solidFill>
                        </a:rPr>
                        <a:t>Муниципальная программа </a:t>
                      </a:r>
                      <a:r>
                        <a:rPr lang="ru" sz="1200" i="1" dirty="0" smtClean="0">
                          <a:solidFill>
                            <a:srgbClr val="002060"/>
                          </a:solidFill>
                        </a:rPr>
                        <a:t>«</a:t>
                      </a:r>
                      <a:r>
                        <a:rPr lang="ru-RU" sz="1200" i="1" dirty="0" smtClean="0">
                          <a:solidFill>
                            <a:srgbClr val="002060"/>
                          </a:solidFill>
                        </a:rPr>
                        <a:t>Развитие образования в Шимановском районе на 2015-2020 годы"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203200"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3200"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209824,5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200872,6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96,4</a:t>
                      </a:r>
                      <a:endParaRPr lang="ru" sz="11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61664">
                <a:tc>
                  <a:txBody>
                    <a:bodyPr/>
                    <a:lstStyle/>
                    <a:p>
                      <a:pPr indent="0">
                        <a:lnSpc>
                          <a:spcPts val="1440"/>
                        </a:lnSpc>
                      </a:pPr>
                      <a:r>
                        <a:rPr lang="ru" sz="1200" i="1" dirty="0">
                          <a:solidFill>
                            <a:srgbClr val="002060"/>
                          </a:solidFill>
                        </a:rPr>
                        <a:t>Муниципальная программа </a:t>
                      </a:r>
                      <a:r>
                        <a:rPr lang="ru" sz="1200" i="1" dirty="0" smtClean="0">
                          <a:solidFill>
                            <a:srgbClr val="002060"/>
                          </a:solidFill>
                        </a:rPr>
                        <a:t>«Развитие</a:t>
                      </a:r>
                      <a:r>
                        <a:rPr lang="ru" sz="1200" i="1" baseline="0" dirty="0" smtClean="0">
                          <a:solidFill>
                            <a:srgbClr val="002060"/>
                          </a:solidFill>
                        </a:rPr>
                        <a:t> и сохранение культуры, молодежной политики и спорта на территории </a:t>
                      </a:r>
                      <a:r>
                        <a:rPr lang="ru" sz="1200" i="1" dirty="0" smtClean="0">
                          <a:solidFill>
                            <a:srgbClr val="002060"/>
                          </a:solidFill>
                        </a:rPr>
                        <a:t>Шимановского района на 2015-2020 "</a:t>
                      </a:r>
                      <a:endParaRPr lang="ru" sz="1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203200"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3200"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20909,2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20309,1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97,1</a:t>
                      </a:r>
                      <a:endParaRPr lang="ru" sz="11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12082">
                <a:tc>
                  <a:txBody>
                    <a:bodyPr/>
                    <a:lstStyle/>
                    <a:p>
                      <a:pPr indent="0">
                        <a:lnSpc>
                          <a:spcPts val="1416"/>
                        </a:lnSpc>
                      </a:pPr>
                      <a:r>
                        <a:rPr lang="ru" sz="1200" i="1" dirty="0">
                          <a:solidFill>
                            <a:srgbClr val="002060"/>
                          </a:solidFill>
                        </a:rPr>
                        <a:t>Муниципальная программа "Развитие субъектов малого и среднего предпринимательства на территории Шимановского района на 2014-2020 год"</a:t>
                      </a:r>
                      <a:endParaRPr lang="ru" sz="1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203200"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</a:rPr>
                        <a:t>9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3200"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633,8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633,8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" sz="11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88530">
                <a:tc>
                  <a:txBody>
                    <a:bodyPr/>
                    <a:lstStyle/>
                    <a:p>
                      <a:pPr marR="1079500" indent="0">
                        <a:lnSpc>
                          <a:spcPts val="1440"/>
                        </a:lnSpc>
                      </a:pPr>
                      <a:r>
                        <a:rPr lang="ru" sz="1200" i="1" dirty="0">
                          <a:solidFill>
                            <a:srgbClr val="002060"/>
                          </a:solidFill>
                        </a:rPr>
                        <a:t>Муниципальная </a:t>
                      </a:r>
                      <a:r>
                        <a:rPr lang="ru" sz="1200" i="1" dirty="0" smtClean="0">
                          <a:solidFill>
                            <a:srgbClr val="002060"/>
                          </a:solidFill>
                        </a:rPr>
                        <a:t>программа "Профилактика </a:t>
                      </a:r>
                      <a:r>
                        <a:rPr lang="ru" sz="1200" i="1" dirty="0">
                          <a:solidFill>
                            <a:srgbClr val="002060"/>
                          </a:solidFill>
                        </a:rPr>
                        <a:t>правонарушений </a:t>
                      </a:r>
                      <a:r>
                        <a:rPr lang="ru" sz="1200" i="1" dirty="0" smtClean="0">
                          <a:solidFill>
                            <a:srgbClr val="002060"/>
                          </a:solidFill>
                        </a:rPr>
                        <a:t>в Шимановском </a:t>
                      </a:r>
                      <a:r>
                        <a:rPr lang="ru" sz="1200" i="1" dirty="0">
                          <a:solidFill>
                            <a:srgbClr val="002060"/>
                          </a:solidFill>
                        </a:rPr>
                        <a:t>районе на </a:t>
                      </a:r>
                      <a:r>
                        <a:rPr lang="ru" sz="1200" i="1" dirty="0" smtClean="0">
                          <a:solidFill>
                            <a:srgbClr val="002060"/>
                          </a:solidFill>
                        </a:rPr>
                        <a:t>2015-2020 </a:t>
                      </a:r>
                      <a:r>
                        <a:rPr lang="ru" sz="1200" i="1" dirty="0">
                          <a:solidFill>
                            <a:srgbClr val="002060"/>
                          </a:solidFill>
                        </a:rPr>
                        <a:t>годы"</a:t>
                      </a:r>
                      <a:endParaRPr lang="ru" sz="1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</a:rPr>
                        <a:t>     10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" sz="11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13208">
                <a:tc>
                  <a:txBody>
                    <a:bodyPr/>
                    <a:lstStyle/>
                    <a:p>
                      <a:pPr marR="1079500" indent="0">
                        <a:lnSpc>
                          <a:spcPts val="1440"/>
                        </a:lnSpc>
                      </a:pPr>
                      <a:r>
                        <a:rPr lang="ru" sz="12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«защита прав потребителей на территории </a:t>
                      </a:r>
                      <a:r>
                        <a:rPr lang="ru" sz="1200" i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Шимановского района»</a:t>
                      </a:r>
                      <a:endParaRPr lang="ru" sz="1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11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0" marR="0" marT="0" marB="0" anchor="ctr"/>
                </a:tc>
              </a:tr>
              <a:tr h="413208">
                <a:tc>
                  <a:txBody>
                    <a:bodyPr/>
                    <a:lstStyle/>
                    <a:p>
                      <a:pPr marR="1079500" indent="0">
                        <a:lnSpc>
                          <a:spcPts val="1440"/>
                        </a:lnSpc>
                      </a:pPr>
                      <a:r>
                        <a:rPr lang="ru" sz="1200" i="1" dirty="0" smtClean="0">
                          <a:solidFill>
                            <a:srgbClr val="002060"/>
                          </a:solidFill>
                        </a:rPr>
                        <a:t>ВСЕГО</a:t>
                      </a:r>
                      <a:endParaRPr lang="ru" sz="1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376462,1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363163,4</a:t>
                      </a:r>
                      <a:endParaRPr lang="ru" sz="11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96,5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49362" y="523062"/>
            <a:ext cx="9721080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МУНИЦИПАЛЬНЫХ ПРОГРАММ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ШИМАНОВСКОГО РАЙОНА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2020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(ТЫС.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РУБ.)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10" y="-59607"/>
            <a:ext cx="4608512" cy="600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5116" y="3205361"/>
            <a:ext cx="10111350" cy="30599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104306" tIns="52153" rIns="104306" bIns="52153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Адрес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676306, Амурская область, г. Шимановск,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Красноармейская,27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Электронный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адрес: 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aprel@shimraion.ru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Телефон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 (416 51)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2-05-26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2-05-27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Глава района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Алипченко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Сергей Петрович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</a:t>
            </a:r>
            <a:r>
              <a:rPr lang="ru-RU"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финансового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управления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Шкробова Ольга Александровна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Режим работы: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Пн-Птн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8:00 до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17:00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41450" y="901105"/>
            <a:ext cx="8143640" cy="181588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</a:p>
          <a:p>
            <a:pPr algn="ctr"/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 «Финансово-экономическое управление администрации Шимановского района»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702" y="23813"/>
            <a:ext cx="4322762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794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" y="686822"/>
            <a:ext cx="1888017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Бюджет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51918" y="542806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abic Typesetting" pitchFamily="66" charset="-78"/>
              </a:rPr>
              <a:t>Основные понятия 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abic Typesetting" pitchFamily="66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322" y="1334894"/>
            <a:ext cx="9289723" cy="64633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 образования и расходования денежных средств, предназначенных для финансового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обеспечения задач и функций местного самоуправления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111" y="3565401"/>
            <a:ext cx="1584176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Образование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012107" y="3205361"/>
            <a:ext cx="1101551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Культура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764986" y="3168501"/>
            <a:ext cx="1152128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Спорт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968403" y="5965239"/>
            <a:ext cx="1979875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Межбюджетный трансферт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470574" y="3214668"/>
            <a:ext cx="2255999" cy="12003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Национальная безопасность и правоохранительная деятельность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9588" y="5965239"/>
            <a:ext cx="2480014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Общегосударственные вопросы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922791" y="6073813"/>
            <a:ext cx="2736304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Социальная политика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10202" y="3214668"/>
            <a:ext cx="2160240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Национальная экономика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99115" y="6103738"/>
            <a:ext cx="619541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ЖКХ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51" y="2345844"/>
            <a:ext cx="1196922" cy="1147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172" y="2053234"/>
            <a:ext cx="1231494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732" y="2122484"/>
            <a:ext cx="1548636" cy="941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938" y="2109156"/>
            <a:ext cx="1728192" cy="108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2478" y="2122087"/>
            <a:ext cx="1563639" cy="1055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85" y="4539096"/>
            <a:ext cx="2273829" cy="1279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908" y="4621596"/>
            <a:ext cx="2091966" cy="1225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037" y="4780772"/>
            <a:ext cx="1494845" cy="1121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954" y="4717439"/>
            <a:ext cx="1261865" cy="12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702" y="19224"/>
            <a:ext cx="4036123" cy="523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33032" y="497545"/>
            <a:ext cx="376577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Основные понятия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3378" y="3493393"/>
            <a:ext cx="3528392" cy="64633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Доходы бюджета – поступающие в бюджет денежные средства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61707" y="3493393"/>
            <a:ext cx="3816424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Расходы бюджета – выплачиваемые из бюджета денежные средства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3378" y="6210994"/>
            <a:ext cx="9937104" cy="92333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ВАЖНО: Обязательное требование , предъявляемое к составлению и утверждению бюджета – это его сбалансированность  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93" y="1257461"/>
            <a:ext cx="3235822" cy="2161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010" y="1257461"/>
            <a:ext cx="3193862" cy="2129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3378" y="4829690"/>
            <a:ext cx="8226313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Дефицит бюджета-превышение расходов бюджета над его доходами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Профицит бюджета-превышение доходов бюджета над его расходами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693" y="58105"/>
            <a:ext cx="3960439" cy="48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510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7514" y="409243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Сбалансированность бюджета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93578" y="1189136"/>
            <a:ext cx="540060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Бюджет = Доходы + Расходы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9362" y="2125241"/>
            <a:ext cx="3672408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Идеальный Бюджет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1390" y="2921626"/>
            <a:ext cx="8784976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Запланированные доходы = Запланированные расходы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5346" y="3994398"/>
            <a:ext cx="7416824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Когда нарушается это равновесие, возникает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13758" y="5051147"/>
            <a:ext cx="3312368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Дефицит бюджета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1889522" y="6157689"/>
            <a:ext cx="3600400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Профицит бюджета</a:t>
            </a:r>
            <a:endParaRPr lang="ru-RU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608" y="0"/>
            <a:ext cx="4033354" cy="525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704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irill-admin\Desktop\Надпись на фотки 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700" y="98059"/>
            <a:ext cx="4500494" cy="587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61530" y="613073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Дефицит и профицит бюджета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93578" y="1405161"/>
            <a:ext cx="6048672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Доходы – Расходы = Дефицит (Профицит)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1410" y="3849828"/>
            <a:ext cx="1188130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Доходы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64104" y="4255270"/>
            <a:ext cx="1188130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Расходы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78052" y="4227669"/>
            <a:ext cx="1188130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Доходы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20290" y="3737963"/>
            <a:ext cx="1188130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Расходы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9495" y="2632621"/>
            <a:ext cx="1517349" cy="1507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660" y="2232194"/>
            <a:ext cx="1152128" cy="1492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052" y="2611988"/>
            <a:ext cx="1152128" cy="1492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640" y="2125241"/>
            <a:ext cx="1517349" cy="1507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трелка вниз 9"/>
          <p:cNvSpPr/>
          <p:nvPr/>
        </p:nvSpPr>
        <p:spPr>
          <a:xfrm>
            <a:off x="305346" y="4717529"/>
            <a:ext cx="4104456" cy="969815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Дефицит (расходы больше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доходов</a:t>
            </a:r>
            <a:r>
              <a:rPr lang="ru-RU" dirty="0" smtClean="0"/>
              <a:t>)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17" name="Стрелка вниз 16"/>
          <p:cNvSpPr/>
          <p:nvPr/>
        </p:nvSpPr>
        <p:spPr>
          <a:xfrm>
            <a:off x="6426026" y="4717529"/>
            <a:ext cx="4104456" cy="969815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Профицит (доходы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больше расходов)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3338" y="5797649"/>
            <a:ext cx="4248472" cy="147732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превышении расходов над доходами принимается решение об источниках покрытия дефицита (например, использовать имеющиеся накопления, остатки, взять в долг)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58184" y="5725641"/>
            <a:ext cx="4932548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превышении доходов над расходами принимается решение как их использовать (например, накапливать резервы,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огашать долги)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46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612" y="-8105"/>
            <a:ext cx="4213374" cy="549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5346" y="595070"/>
            <a:ext cx="10009112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Межбюджетные трансферты – Основной вид безвозмездных перечислений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9362" y="1943586"/>
            <a:ext cx="7992888" cy="101566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Дотации – бюджетные средства, предоставляемые бюджету другого уровня системы Российской Федерации на безвозмездной и безвозвратной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основае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362" y="3709417"/>
            <a:ext cx="7848872" cy="1323439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Субвенции - Бюджетные средства,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предоставляемые бюджету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другого уровня бюджетной системы Российской Федерации на безвозмездной и безвозвратной основе на осуществление определенных целевых расходов.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9362" y="5869657"/>
            <a:ext cx="7848872" cy="101566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Субсидии – бюджетные средства, предоставляемые бюджету другого уровня бюджетной системы Российской Федерации на условиях долевого финансирования целевых расходов.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27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7514" y="460346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такое программный бюджет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702" y="37009"/>
            <a:ext cx="3960440" cy="518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322" y="1047056"/>
            <a:ext cx="10297144" cy="230832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Программный бюджет отличается от традиционного тем, что все или почти все расходы включены в программу и каждая программа своей целью прямо увязана с тем или иным стратегическим итогом деятельности ведомства.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Программное бюджетирование представляет собой методологию планирования, исполнения и контроля за исполнением бюджета, обеспечивающую взаимосвязь процесса распределения расходов с результатом от реализации программ, разрабатываемых на основание стратегических целей, с учетом приоритетов государственной политики, общественной значимости ожидаемых и конечных результатов использования бюджетных средств.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341350" y="3809417"/>
            <a:ext cx="9793088" cy="2484276"/>
            <a:chOff x="449362" y="4645521"/>
            <a:chExt cx="9793088" cy="2484276"/>
          </a:xfrm>
        </p:grpSpPr>
        <p:sp>
          <p:nvSpPr>
            <p:cNvPr id="5" name="Овал 4"/>
            <p:cNvSpPr/>
            <p:nvPr/>
          </p:nvSpPr>
          <p:spPr>
            <a:xfrm>
              <a:off x="449362" y="4645521"/>
              <a:ext cx="2880320" cy="2448272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Осуществление бюджетных расходов посредством финансирования муниципальных программ</a:t>
              </a:r>
              <a:endParaRPr lang="ru-RU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Стрелка вправо 5"/>
            <p:cNvSpPr/>
            <p:nvPr/>
          </p:nvSpPr>
          <p:spPr>
            <a:xfrm>
              <a:off x="3329682" y="5581625"/>
              <a:ext cx="576064" cy="64807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3905746" y="4681525"/>
              <a:ext cx="2880320" cy="2448272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Взаимосвязь бюджетных расходов с результатами реализации муниципальных программ </a:t>
              </a:r>
              <a:endParaRPr lang="ru-RU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Стрелка вправо 9"/>
            <p:cNvSpPr/>
            <p:nvPr/>
          </p:nvSpPr>
          <p:spPr>
            <a:xfrm>
              <a:off x="6786066" y="5545621"/>
              <a:ext cx="576064" cy="64807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7362130" y="4681525"/>
              <a:ext cx="2880320" cy="2448272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Повышение</a:t>
              </a:r>
            </a:p>
            <a:p>
              <a:pPr algn="ctr"/>
              <a:r>
                <a:rPr lang="ru-RU" sz="1600" dirty="0">
                  <a:latin typeface="Times New Roman" pitchFamily="18" charset="0"/>
                  <a:cs typeface="Times New Roman" pitchFamily="18" charset="0"/>
                </a:rPr>
                <a:t>к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ачества  бюджетного планирования и исполнения бюджета</a:t>
              </a:r>
              <a:endParaRPr lang="ru-RU" sz="16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205446" y="6661745"/>
            <a:ext cx="8064896" cy="92333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Районный бюджет 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год сформирован в формате на основе 10 муниципальных программ Шимановского района, доля которых в общей сумме расходов бюджет составляет 92 процента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956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233160" y="2023872"/>
            <a:ext cx="124968" cy="12801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100">
                <a:solidFill>
                  <a:srgbClr val="CDB969"/>
                </a:solidFill>
                <a:latin typeface="Times New Roman"/>
              </a:rPr>
              <a:t>-\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239256" y="5132832"/>
            <a:ext cx="118872" cy="1219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en-US" sz="1100">
                <a:solidFill>
                  <a:srgbClr val="CDB969"/>
                </a:solidFill>
                <a:latin typeface="Times New Roman"/>
              </a:rPr>
              <a:t>j</a:t>
            </a: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984534816"/>
              </p:ext>
            </p:extLst>
          </p:nvPr>
        </p:nvGraphicFramePr>
        <p:xfrm>
          <a:off x="881410" y="1837209"/>
          <a:ext cx="8856984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233338" y="685081"/>
            <a:ext cx="10009112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ХОДЕ БЮДЖЕТНОГО ПРОЦЕССА БЮДЖЕТ ПРОХОДИТ</a:t>
            </a:r>
          </a:p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СЛЕДУЮЩИЕ СТАДИИ: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702" y="-34999"/>
            <a:ext cx="5040560" cy="656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4946</TotalTime>
  <Words>2149</Words>
  <Application>Microsoft Office PowerPoint</Application>
  <PresentationFormat>Произвольный</PresentationFormat>
  <Paragraphs>545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Анатольевна Ульянова</dc:creator>
  <cp:lastModifiedBy>Елена Августовна Бурлакова</cp:lastModifiedBy>
  <cp:revision>384</cp:revision>
  <cp:lastPrinted>2019-04-04T07:21:43Z</cp:lastPrinted>
  <dcterms:modified xsi:type="dcterms:W3CDTF">2021-04-01T04:40:46Z</dcterms:modified>
</cp:coreProperties>
</file>